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352" r:id="rId2"/>
    <p:sldId id="263" r:id="rId3"/>
    <p:sldId id="282" r:id="rId4"/>
    <p:sldId id="293" r:id="rId5"/>
    <p:sldId id="395" r:id="rId6"/>
    <p:sldId id="294" r:id="rId7"/>
    <p:sldId id="397" r:id="rId8"/>
    <p:sldId id="399" r:id="rId9"/>
    <p:sldId id="400" r:id="rId10"/>
    <p:sldId id="292" r:id="rId11"/>
    <p:sldId id="404" r:id="rId12"/>
    <p:sldId id="298" r:id="rId13"/>
    <p:sldId id="322" r:id="rId14"/>
    <p:sldId id="300" r:id="rId15"/>
    <p:sldId id="406" r:id="rId16"/>
    <p:sldId id="266" r:id="rId17"/>
    <p:sldId id="403" r:id="rId18"/>
    <p:sldId id="364" r:id="rId19"/>
  </p:sldIdLst>
  <p:sldSz cx="9144000" cy="6858000" type="screen4x3"/>
  <p:notesSz cx="6815138" cy="9942513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2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2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2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2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2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5pPr>
    <a:lvl6pPr marL="2286000" algn="l" defTabSz="914400" rtl="0" eaLnBrk="1" latinLnBrk="1" hangingPunct="1">
      <a:defRPr kumimoji="1" sz="2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6pPr>
    <a:lvl7pPr marL="2743200" algn="l" defTabSz="914400" rtl="0" eaLnBrk="1" latinLnBrk="1" hangingPunct="1">
      <a:defRPr kumimoji="1" sz="2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7pPr>
    <a:lvl8pPr marL="3200400" algn="l" defTabSz="914400" rtl="0" eaLnBrk="1" latinLnBrk="1" hangingPunct="1">
      <a:defRPr kumimoji="1" sz="2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8pPr>
    <a:lvl9pPr marL="3657600" algn="l" defTabSz="914400" rtl="0" eaLnBrk="1" latinLnBrk="1" hangingPunct="1">
      <a:defRPr kumimoji="1" sz="2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CCFFFF"/>
    <a:srgbClr val="0033CC"/>
    <a:srgbClr val="FFCCFF"/>
    <a:srgbClr val="FF99CC"/>
    <a:srgbClr val="EDEDB1"/>
    <a:srgbClr val="ADEBF1"/>
    <a:srgbClr val="B2CEE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88" autoAdjust="0"/>
    <p:restoredTop sz="93506" autoAdjust="0"/>
  </p:normalViewPr>
  <p:slideViewPr>
    <p:cSldViewPr>
      <p:cViewPr varScale="1">
        <p:scale>
          <a:sx n="86" d="100"/>
          <a:sy n="86" d="100"/>
        </p:scale>
        <p:origin x="-103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7" d="100"/>
          <a:sy n="97" d="100"/>
        </p:scale>
        <p:origin x="-948" y="-102"/>
      </p:cViewPr>
      <p:guideLst>
        <p:guide orient="horz" pos="3132"/>
        <p:guide pos="2147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9" y="8"/>
            <a:ext cx="2952750" cy="496888"/>
          </a:xfrm>
          <a:prstGeom prst="rect">
            <a:avLst/>
          </a:prstGeom>
        </p:spPr>
        <p:txBody>
          <a:bodyPr vert="horz" lIns="91486" tIns="45742" rIns="91486" bIns="45742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60809" y="8"/>
            <a:ext cx="2952750" cy="496888"/>
          </a:xfrm>
          <a:prstGeom prst="rect">
            <a:avLst/>
          </a:prstGeom>
        </p:spPr>
        <p:txBody>
          <a:bodyPr vert="horz" lIns="91486" tIns="45742" rIns="91486" bIns="45742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9" y="9444040"/>
            <a:ext cx="2952750" cy="496887"/>
          </a:xfrm>
          <a:prstGeom prst="rect">
            <a:avLst/>
          </a:prstGeom>
        </p:spPr>
        <p:txBody>
          <a:bodyPr vert="horz" lIns="91486" tIns="45742" rIns="91486" bIns="45742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60809" y="9444040"/>
            <a:ext cx="2952750" cy="496887"/>
          </a:xfrm>
          <a:prstGeom prst="rect">
            <a:avLst/>
          </a:prstGeom>
        </p:spPr>
        <p:txBody>
          <a:bodyPr vert="horz" lIns="91486" tIns="45742" rIns="91486" bIns="45742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E5577850-8E97-461F-947F-0576D9BF243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519006949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9" y="8"/>
            <a:ext cx="2952750" cy="496888"/>
          </a:xfrm>
          <a:prstGeom prst="rect">
            <a:avLst/>
          </a:prstGeom>
        </p:spPr>
        <p:txBody>
          <a:bodyPr vert="horz" lIns="91486" tIns="45742" rIns="91486" bIns="45742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60809" y="8"/>
            <a:ext cx="2952750" cy="496888"/>
          </a:xfrm>
          <a:prstGeom prst="rect">
            <a:avLst/>
          </a:prstGeom>
        </p:spPr>
        <p:txBody>
          <a:bodyPr vert="horz" lIns="91486" tIns="45742" rIns="91486" bIns="45742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23925" y="746125"/>
            <a:ext cx="4968875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86" tIns="45742" rIns="91486" bIns="45742" rtlCol="0" anchor="ctr"/>
          <a:lstStyle/>
          <a:p>
            <a:pPr lvl="0"/>
            <a:endParaRPr lang="ko-KR" altLang="en-US" noProof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1048" y="4722815"/>
            <a:ext cx="5453062" cy="4473575"/>
          </a:xfrm>
          <a:prstGeom prst="rect">
            <a:avLst/>
          </a:prstGeom>
        </p:spPr>
        <p:txBody>
          <a:bodyPr vert="horz" lIns="91486" tIns="45742" rIns="91486" bIns="45742" rtlCol="0">
            <a:normAutofit/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  <a:endParaRPr lang="ko-KR" altLang="en-US" noProof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9" y="9444040"/>
            <a:ext cx="2952750" cy="496887"/>
          </a:xfrm>
          <a:prstGeom prst="rect">
            <a:avLst/>
          </a:prstGeom>
        </p:spPr>
        <p:txBody>
          <a:bodyPr vert="horz" lIns="91486" tIns="45742" rIns="91486" bIns="45742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60809" y="9444040"/>
            <a:ext cx="2952750" cy="496887"/>
          </a:xfrm>
          <a:prstGeom prst="rect">
            <a:avLst/>
          </a:prstGeom>
        </p:spPr>
        <p:txBody>
          <a:bodyPr vert="horz" lIns="91486" tIns="45742" rIns="91486" bIns="45742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EE1DDB21-3279-4BB6-A497-3E49D93A5D7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171673778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20750" y="755650"/>
            <a:ext cx="4973638" cy="37290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Rectangle 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ko-KR" altLang="ko-KR" dirty="0" smtClean="0">
              <a:latin typeface="Times New Roman" pitchFamily="18" charset="0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endParaRPr lang="ko-KR" alt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ko-KR" alt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endParaRPr lang="ko-KR" alt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endParaRPr lang="ko-KR" alt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endParaRPr lang="ko-KR" alt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endParaRPr lang="ko-KR" alt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endParaRPr lang="ko-KR" alt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20750" y="755650"/>
            <a:ext cx="4973638" cy="37290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Rectangle 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ko-KR" altLang="ko-KR" dirty="0" smtClean="0">
              <a:latin typeface="Times New Roman" pitchFamily="18" charset="0"/>
            </a:endParaRP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endParaRPr lang="ko-KR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ko-KR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ko-KR" alt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ko-KR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ko-KR" alt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ko-KR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117138" cy="7559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10550" y="7251700"/>
            <a:ext cx="1866900" cy="24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슬라이드 번호 개체 틀 5"/>
          <p:cNvSpPr txBox="1">
            <a:spLocks/>
          </p:cNvSpPr>
          <p:nvPr userDrawn="1"/>
        </p:nvSpPr>
        <p:spPr>
          <a:xfrm>
            <a:off x="285750" y="6492875"/>
            <a:ext cx="2133600" cy="365125"/>
          </a:xfrm>
          <a:prstGeom prst="rect">
            <a:avLst/>
          </a:prstGeom>
        </p:spPr>
        <p:txBody>
          <a:bodyPr anchor="ctr"/>
          <a:lstStyle>
            <a:lvl1pPr algn="l">
              <a:defRPr b="0">
                <a:solidFill>
                  <a:schemeClr val="bg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0AFC0D07-5604-4446-B2B7-33B0B9014C2A}" type="slidenum">
              <a:rPr kumimoji="0" lang="ko-KR" altLang="en-US" sz="1200" smtClean="0">
                <a:latin typeface="+mn-lt"/>
                <a:ea typeface="+mn-ea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kumimoji="0" lang="ko-KR" altLang="en-US" sz="1200">
              <a:latin typeface="+mn-lt"/>
              <a:ea typeface="+mn-ea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960AE6F-FA0A-4FCF-9E97-4FCE3D4AEF0C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77338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77100" y="6554788"/>
            <a:ext cx="1866900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8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35496" y="6492875"/>
            <a:ext cx="2133600" cy="365125"/>
          </a:xfrm>
        </p:spPr>
        <p:txBody>
          <a:bodyPr/>
          <a:lstStyle>
            <a:lvl1pPr algn="l">
              <a:defRPr b="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64636EE-4FF8-41EF-8DB9-FFC6AC1DAEF9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77338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77100" y="6554788"/>
            <a:ext cx="1866900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날짜 개체 틀 3"/>
          <p:cNvSpPr>
            <a:spLocks noGrp="1"/>
          </p:cNvSpPr>
          <p:nvPr>
            <p:ph type="dt" sz="half" idx="10"/>
          </p:nvPr>
        </p:nvSpPr>
        <p:spPr>
          <a:xfrm>
            <a:off x="6572250" y="628650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D1C48-2C3F-47DC-9227-51FE7CC21040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117138" cy="7559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10550" y="7251700"/>
            <a:ext cx="1866900" cy="24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9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10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11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2A1520-F6B8-4E42-BB72-8B11ECC1E3AA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117138" cy="7559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10550" y="7251700"/>
            <a:ext cx="1866900" cy="24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5" name="날짜 개체 틀 2"/>
          <p:cNvSpPr>
            <a:spLocks noGrp="1"/>
          </p:cNvSpPr>
          <p:nvPr>
            <p:ph type="dt" sz="half" idx="10"/>
          </p:nvPr>
        </p:nvSpPr>
        <p:spPr>
          <a:xfrm>
            <a:off x="6786563" y="5643563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285750" y="6357938"/>
            <a:ext cx="2133600" cy="365125"/>
          </a:xfrm>
        </p:spPr>
        <p:txBody>
          <a:bodyPr/>
          <a:lstStyle>
            <a:lvl1pPr algn="l"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6FA51F4A-3609-4FCA-A16E-B6C75A80300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CA0AAC7-2AE0-4699-9D81-C40A48258DBB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2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그림 4" descr="Ctyp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-1588"/>
            <a:ext cx="91440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제목 2"/>
          <p:cNvSpPr>
            <a:spLocks noGrp="1"/>
          </p:cNvSpPr>
          <p:nvPr>
            <p:ph type="title" idx="4294967295"/>
          </p:nvPr>
        </p:nvSpPr>
        <p:spPr>
          <a:xfrm>
            <a:off x="376435" y="1844824"/>
            <a:ext cx="8228013" cy="1368152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ko-KR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Financial Stability and the BOK</a:t>
            </a:r>
            <a:endParaRPr lang="ko-KR" altLang="en-US" spc="-150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269" name="TextBox 5"/>
          <p:cNvSpPr txBox="1">
            <a:spLocks noChangeArrowheads="1"/>
          </p:cNvSpPr>
          <p:nvPr/>
        </p:nvSpPr>
        <p:spPr bwMode="auto">
          <a:xfrm>
            <a:off x="295275" y="512763"/>
            <a:ext cx="5183188" cy="59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945" tIns="41473" rIns="82945" bIns="41473">
            <a:spAutoFit/>
          </a:bodyPr>
          <a:lstStyle/>
          <a:p>
            <a:r>
              <a:rPr kumimoji="0" lang="en-US" altLang="ko-KR" sz="1800" dirty="0"/>
              <a:t/>
            </a:r>
            <a:br>
              <a:rPr kumimoji="0" lang="en-US" altLang="ko-KR" sz="1800" dirty="0"/>
            </a:br>
            <a:endParaRPr kumimoji="0" lang="ko-KR" altLang="en-US" sz="1500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94125" y="5697538"/>
            <a:ext cx="2671763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제목 2"/>
          <p:cNvSpPr txBox="1">
            <a:spLocks/>
          </p:cNvSpPr>
          <p:nvPr/>
        </p:nvSpPr>
        <p:spPr bwMode="auto">
          <a:xfrm>
            <a:off x="376435" y="2924944"/>
            <a:ext cx="8228013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7200" b="0" i="0" u="none" strike="noStrike" kern="1200" cap="none" spc="-150" normalizeH="0" baseline="0" noProof="0" dirty="0" smtClean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755650" y="1931988"/>
            <a:ext cx="7848600" cy="3024187"/>
          </a:xfrm>
          <a:prstGeom prst="rect">
            <a:avLst/>
          </a:prstGeom>
          <a:gradFill>
            <a:gsLst>
              <a:gs pos="0">
                <a:srgbClr val="BBE0E3">
                  <a:lumMod val="75000"/>
                  <a:shade val="30000"/>
                  <a:satMod val="115000"/>
                </a:srgbClr>
              </a:gs>
              <a:gs pos="50000">
                <a:srgbClr val="BBE0E3">
                  <a:lumMod val="75000"/>
                  <a:shade val="67500"/>
                  <a:satMod val="115000"/>
                </a:srgbClr>
              </a:gs>
              <a:gs pos="100000">
                <a:srgbClr val="BBE0E3">
                  <a:lumMod val="75000"/>
                  <a:shade val="100000"/>
                  <a:satMod val="115000"/>
                </a:srgbClr>
              </a:gs>
            </a:gsLst>
            <a:lin ang="2700000" scaled="1"/>
          </a:gradFill>
          <a:ln w="9525" algn="ctr">
            <a:solidFill>
              <a:schemeClr val="tx2">
                <a:lumMod val="20000"/>
                <a:lumOff val="8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800" dirty="0">
              <a:latin typeface="+mn-lt"/>
              <a:ea typeface="+mn-ea"/>
            </a:endParaRPr>
          </a:p>
        </p:txBody>
      </p:sp>
      <p:cxnSp>
        <p:nvCxnSpPr>
          <p:cNvPr id="8" name="직선 연결선 7"/>
          <p:cNvCxnSpPr/>
          <p:nvPr/>
        </p:nvCxnSpPr>
        <p:spPr>
          <a:xfrm>
            <a:off x="1763713" y="3875088"/>
            <a:ext cx="6624637" cy="1587"/>
          </a:xfrm>
          <a:prstGeom prst="line">
            <a:avLst/>
          </a:prstGeom>
          <a:ln w="25400"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16" name="Text Box 2"/>
          <p:cNvSpPr txBox="1">
            <a:spLocks noChangeArrowheads="1"/>
          </p:cNvSpPr>
          <p:nvPr/>
        </p:nvSpPr>
        <p:spPr bwMode="auto">
          <a:xfrm>
            <a:off x="1203325" y="3214717"/>
            <a:ext cx="69103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kumimoji="0" lang="en-US" altLang="ko-KR" sz="2400" dirty="0">
                <a:latin typeface="휴먼엑스포" pitchFamily="18" charset="-127"/>
                <a:ea typeface="휴먼엑스포" pitchFamily="18" charset="-127"/>
              </a:rPr>
              <a:t>    </a:t>
            </a:r>
            <a:r>
              <a:rPr kumimoji="0" lang="en-US" altLang="ko-KR" sz="2400" dirty="0" smtClean="0">
                <a:latin typeface="휴먼엑스포" pitchFamily="18" charset="-127"/>
                <a:ea typeface="휴먼엑스포" pitchFamily="18" charset="-127"/>
              </a:rPr>
              <a:t>Key functions of the BOK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kumimoji="0" lang="en-US" altLang="ko-KR" sz="2400" dirty="0" smtClean="0">
                <a:latin typeface="휴먼엑스포" pitchFamily="18" charset="-127"/>
                <a:ea typeface="휴먼엑스포" pitchFamily="18" charset="-127"/>
              </a:rPr>
              <a:t>    in relation to financial stability</a:t>
            </a:r>
            <a:endParaRPr kumimoji="0" lang="en-US" altLang="ko-KR" sz="2400" dirty="0"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11" name="순서도: 연결자 10"/>
          <p:cNvSpPr/>
          <p:nvPr/>
        </p:nvSpPr>
        <p:spPr bwMode="auto">
          <a:xfrm>
            <a:off x="1072377" y="5070716"/>
            <a:ext cx="179388" cy="179387"/>
          </a:xfrm>
          <a:prstGeom prst="flowChartConnector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endParaRPr kumimoji="0" lang="ko-KR" altLang="en-US" sz="18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4" name="순서도: 연결자 13"/>
          <p:cNvSpPr/>
          <p:nvPr/>
        </p:nvSpPr>
        <p:spPr bwMode="auto">
          <a:xfrm>
            <a:off x="827584" y="5070716"/>
            <a:ext cx="179388" cy="179387"/>
          </a:xfrm>
          <a:prstGeom prst="flowChartConnector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endParaRPr kumimoji="0" lang="ko-KR" altLang="en-US" sz="18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7" name="모서리가 둥근 직사각형 16"/>
          <p:cNvSpPr/>
          <p:nvPr/>
        </p:nvSpPr>
        <p:spPr>
          <a:xfrm>
            <a:off x="1055688" y="3002657"/>
            <a:ext cx="571500" cy="50006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kumimoji="0" lang="en-US" altLang="ko-KR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Ⅱ</a:t>
            </a:r>
            <a:endParaRPr kumimoji="0" lang="ko-KR" altLang="en-U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모서리가 둥근 직사각형 17"/>
          <p:cNvSpPr/>
          <p:nvPr/>
        </p:nvSpPr>
        <p:spPr>
          <a:xfrm>
            <a:off x="912813" y="3431282"/>
            <a:ext cx="285750" cy="285750"/>
          </a:xfrm>
          <a:prstGeom prst="roundRect">
            <a:avLst/>
          </a:prstGeom>
          <a:solidFill>
            <a:srgbClr val="000099">
              <a:alpha val="3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kumimoji="0" lang="ko-KR" altLang="en-US" sz="1800" dirty="0"/>
          </a:p>
        </p:txBody>
      </p:sp>
      <p:grpSp>
        <p:nvGrpSpPr>
          <p:cNvPr id="2" name="그룹 14"/>
          <p:cNvGrpSpPr/>
          <p:nvPr/>
        </p:nvGrpSpPr>
        <p:grpSpPr>
          <a:xfrm>
            <a:off x="6357938" y="4976813"/>
            <a:ext cx="2228850" cy="446087"/>
            <a:chOff x="6357938" y="4976813"/>
            <a:chExt cx="2228850" cy="446087"/>
          </a:xfrm>
        </p:grpSpPr>
        <p:pic>
          <p:nvPicPr>
            <p:cNvPr id="13327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357938" y="4976813"/>
              <a:ext cx="500062" cy="4460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28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929438" y="5016500"/>
              <a:ext cx="1657350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86578" y="2071678"/>
            <a:ext cx="1714512" cy="1731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15" name="순서도: 연결자 14"/>
          <p:cNvSpPr/>
          <p:nvPr/>
        </p:nvSpPr>
        <p:spPr bwMode="auto">
          <a:xfrm>
            <a:off x="1331640" y="5070716"/>
            <a:ext cx="179388" cy="179387"/>
          </a:xfrm>
          <a:prstGeom prst="flowChartConnector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endParaRPr kumimoji="0" lang="ko-KR" altLang="en-US" sz="18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6" name="슬라이드 번호 개체 틀 1"/>
          <p:cNvSpPr txBox="1">
            <a:spLocks/>
          </p:cNvSpPr>
          <p:nvPr/>
        </p:nvSpPr>
        <p:spPr>
          <a:xfrm>
            <a:off x="134144" y="652534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ko-KR"/>
            </a:defPPr>
            <a:lvl1pPr algn="r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2200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2200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2200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2200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2200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2200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2200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2200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9pPr>
          </a:lstStyle>
          <a:p>
            <a:pPr algn="l">
              <a:defRPr/>
            </a:pPr>
            <a:fld id="{464636EE-4FF8-41EF-8DB9-FFC6AC1DAEF9}" type="slidenum">
              <a:rPr lang="ko-KR" altLang="en-US" smtClean="0"/>
              <a:pPr algn="l">
                <a:defRPr/>
              </a:pPr>
              <a:t>9</a:t>
            </a:fld>
            <a:endParaRPr lang="ko-KR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7"/>
          <p:cNvGrpSpPr/>
          <p:nvPr/>
        </p:nvGrpSpPr>
        <p:grpSpPr>
          <a:xfrm>
            <a:off x="428625" y="219075"/>
            <a:ext cx="8175823" cy="638175"/>
            <a:chOff x="428625" y="219075"/>
            <a:chExt cx="8175823" cy="638175"/>
          </a:xfrm>
        </p:grpSpPr>
        <p:sp>
          <p:nvSpPr>
            <p:cNvPr id="21" name="TextBox 20"/>
            <p:cNvSpPr txBox="1"/>
            <p:nvPr/>
          </p:nvSpPr>
          <p:spPr>
            <a:xfrm>
              <a:off x="885825" y="219075"/>
              <a:ext cx="7718623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2400" b="1" dirty="0" smtClean="0">
                  <a:solidFill>
                    <a:schemeClr val="tx2">
                      <a:lumMod val="75000"/>
                    </a:schemeClr>
                  </a:solidFill>
                </a:rPr>
                <a:t>   </a:t>
              </a:r>
              <a:r>
                <a:rPr kumimoji="0" lang="en-US" altLang="ko-KR" sz="2800" b="1" dirty="0" smtClean="0">
                  <a:solidFill>
                    <a:schemeClr val="tx2">
                      <a:lumMod val="75000"/>
                    </a:schemeClr>
                  </a:solidFill>
                </a:rPr>
                <a:t>Gathering information (Monitoring) </a:t>
              </a:r>
              <a:endParaRPr kumimoji="0" lang="ko-KR" altLang="en-US" sz="2800" b="1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</a:endParaRPr>
            </a:p>
          </p:txBody>
        </p:sp>
        <p:grpSp>
          <p:nvGrpSpPr>
            <p:cNvPr id="3" name="그룹 9"/>
            <p:cNvGrpSpPr>
              <a:grpSpLocks/>
            </p:cNvGrpSpPr>
            <p:nvPr/>
          </p:nvGrpSpPr>
          <p:grpSpPr bwMode="auto">
            <a:xfrm>
              <a:off x="428625" y="230188"/>
              <a:ext cx="736600" cy="627062"/>
              <a:chOff x="2500299" y="2730270"/>
              <a:chExt cx="736147" cy="627287"/>
            </a:xfrm>
          </p:grpSpPr>
          <p:sp>
            <p:nvSpPr>
              <p:cNvPr id="23" name="모서리가 둥근 직사각형 22"/>
              <p:cNvSpPr/>
              <p:nvPr/>
            </p:nvSpPr>
            <p:spPr>
              <a:xfrm>
                <a:off x="2665297" y="2730270"/>
                <a:ext cx="571149" cy="500241"/>
              </a:xfrm>
              <a:prstGeom prst="round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Aft>
                    <a:spcPts val="0"/>
                  </a:spcAft>
                  <a:defRPr/>
                </a:pPr>
                <a:r>
                  <a:rPr kumimoji="0" lang="en-US" altLang="ko-KR" sz="2400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1</a:t>
                </a:r>
                <a:endParaRPr kumimoji="0" lang="en-US" altLang="ko-KR" sz="24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26" name="모서리가 둥근 직사각형 25"/>
              <p:cNvSpPr/>
              <p:nvPr/>
            </p:nvSpPr>
            <p:spPr>
              <a:xfrm>
                <a:off x="2500299" y="3071704"/>
                <a:ext cx="285574" cy="285853"/>
              </a:xfrm>
              <a:prstGeom prst="roundRect">
                <a:avLst/>
              </a:prstGeom>
              <a:solidFill>
                <a:srgbClr val="000099">
                  <a:alpha val="3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Aft>
                    <a:spcPts val="0"/>
                  </a:spcAft>
                  <a:defRPr/>
                </a:pPr>
                <a:endParaRPr kumimoji="0" lang="ko-KR" altLang="en-US" sz="1800" dirty="0"/>
              </a:p>
            </p:txBody>
          </p:sp>
        </p:grpSp>
      </p:grpSp>
      <p:sp>
        <p:nvSpPr>
          <p:cNvPr id="16" name="TextBox 28"/>
          <p:cNvSpPr txBox="1">
            <a:spLocks noChangeArrowheads="1"/>
          </p:cNvSpPr>
          <p:nvPr/>
        </p:nvSpPr>
        <p:spPr bwMode="auto">
          <a:xfrm>
            <a:off x="467544" y="2780928"/>
            <a:ext cx="8496944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kumimoji="0" lang="en-US" altLang="ko-KR" sz="2000" dirty="0" smtClean="0"/>
              <a:t>◆ </a:t>
            </a:r>
            <a:r>
              <a:rPr kumimoji="0" lang="en-US" altLang="ko-KR" sz="2400" dirty="0" smtClean="0"/>
              <a:t>The system of information sharing among BOK, MOSF, </a:t>
            </a:r>
          </a:p>
          <a:p>
            <a:pPr>
              <a:spcBef>
                <a:spcPts val="600"/>
              </a:spcBef>
            </a:pPr>
            <a:r>
              <a:rPr kumimoji="0" lang="en-US" altLang="ko-KR" sz="2400" dirty="0" smtClean="0"/>
              <a:t>    FSC, FSS and KDIC based on MOU</a:t>
            </a:r>
          </a:p>
          <a:p>
            <a:pPr>
              <a:spcBef>
                <a:spcPts val="600"/>
              </a:spcBef>
            </a:pPr>
            <a:endParaRPr kumimoji="0" lang="en-US" altLang="ko-KR" sz="300" dirty="0" smtClean="0"/>
          </a:p>
          <a:p>
            <a:pPr lvl="1">
              <a:spcBef>
                <a:spcPts val="600"/>
              </a:spcBef>
              <a:buFont typeface="Wingdings" pitchFamily="2" charset="2"/>
              <a:buChar char="§"/>
            </a:pPr>
            <a:r>
              <a:rPr kumimoji="0" lang="en-US" altLang="ko-KR" sz="2000" dirty="0" smtClean="0"/>
              <a:t> Objectives: timely information access and obtaining more  </a:t>
            </a:r>
          </a:p>
          <a:p>
            <a:pPr lvl="1">
              <a:spcBef>
                <a:spcPts val="600"/>
              </a:spcBef>
            </a:pPr>
            <a:r>
              <a:rPr kumimoji="0" lang="en-US" altLang="ko-KR" sz="2000" dirty="0" smtClean="0"/>
              <a:t>  detailed raw data for analyzing financial system accurately</a:t>
            </a:r>
          </a:p>
          <a:p>
            <a:pPr lvl="1">
              <a:spcBef>
                <a:spcPts val="600"/>
              </a:spcBef>
              <a:buFont typeface="Wingdings" pitchFamily="2" charset="2"/>
              <a:buChar char="§"/>
            </a:pPr>
            <a:r>
              <a:rPr kumimoji="0" lang="en-US" altLang="ko-KR" sz="2400" dirty="0" smtClean="0"/>
              <a:t> </a:t>
            </a:r>
            <a:r>
              <a:rPr kumimoji="0" lang="en-US" altLang="ko-KR" sz="2000" dirty="0" smtClean="0"/>
              <a:t>In particular, BOK obtains financial institutions’ management data   </a:t>
            </a:r>
          </a:p>
          <a:p>
            <a:pPr>
              <a:spcBef>
                <a:spcPts val="600"/>
              </a:spcBef>
            </a:pPr>
            <a:r>
              <a:rPr kumimoji="0" lang="en-US" altLang="ko-KR" sz="2000" dirty="0" smtClean="0"/>
              <a:t>       from FSS through FAIR and FISS</a:t>
            </a:r>
          </a:p>
          <a:p>
            <a:pPr marL="252000" indent="-457200">
              <a:spcBef>
                <a:spcPts val="600"/>
              </a:spcBef>
            </a:pPr>
            <a:endParaRPr kumimoji="0" lang="en-US" altLang="ko-KR" sz="200" dirty="0" smtClean="0"/>
          </a:p>
          <a:p>
            <a:pPr marL="709200" lvl="1" indent="-457200">
              <a:spcBef>
                <a:spcPts val="600"/>
              </a:spcBef>
            </a:pPr>
            <a:r>
              <a:rPr kumimoji="0" lang="en-US" altLang="ko-KR" sz="2400" spc="-50" dirty="0" smtClean="0"/>
              <a:t>    ∙</a:t>
            </a:r>
            <a:r>
              <a:rPr kumimoji="0" lang="en-US" altLang="ko-KR" sz="1800" spc="-50" dirty="0" smtClean="0">
                <a:solidFill>
                  <a:schemeClr val="accent1"/>
                </a:solidFill>
              </a:rPr>
              <a:t>FAIR</a:t>
            </a:r>
            <a:r>
              <a:rPr kumimoji="0" lang="en-US" altLang="ko-KR" sz="1800" spc="-50" dirty="0" smtClean="0"/>
              <a:t>: Financial Analysis Information Retrieval System of BOK</a:t>
            </a:r>
          </a:p>
          <a:p>
            <a:pPr marL="709200" lvl="1" indent="-457200">
              <a:spcBef>
                <a:spcPts val="600"/>
              </a:spcBef>
            </a:pPr>
            <a:r>
              <a:rPr kumimoji="0" lang="en-US" altLang="ko-KR" sz="1800" spc="-50" dirty="0" smtClean="0"/>
              <a:t>       </a:t>
            </a:r>
            <a:r>
              <a:rPr kumimoji="0" lang="en-US" altLang="ko-KR" sz="1800" spc="-50" dirty="0" smtClean="0">
                <a:solidFill>
                  <a:schemeClr val="accent1"/>
                </a:solidFill>
              </a:rPr>
              <a:t>FISS</a:t>
            </a:r>
            <a:r>
              <a:rPr kumimoji="0" lang="en-US" altLang="ko-KR" sz="1800" spc="-50" dirty="0" smtClean="0"/>
              <a:t>: Financial Information Sharing System of FSS(mainly for non banks)</a:t>
            </a:r>
            <a:endParaRPr kumimoji="0" lang="en-US" altLang="ko-KR" sz="1800" spc="-50" dirty="0" smtClean="0">
              <a:latin typeface="+mn-lt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539552" y="2204864"/>
            <a:ext cx="3290393" cy="5011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b="1" dirty="0" smtClean="0"/>
              <a:t>B. Information Sharing</a:t>
            </a:r>
            <a:endParaRPr lang="ko-KR" altLang="en-US" b="1" dirty="0"/>
          </a:p>
        </p:txBody>
      </p:sp>
      <p:sp>
        <p:nvSpPr>
          <p:cNvPr id="13" name="직사각형 12"/>
          <p:cNvSpPr/>
          <p:nvPr/>
        </p:nvSpPr>
        <p:spPr>
          <a:xfrm>
            <a:off x="539552" y="1415666"/>
            <a:ext cx="4032448" cy="5011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b="1" dirty="0" smtClean="0"/>
              <a:t>A. Reports from FIs to </a:t>
            </a:r>
            <a:r>
              <a:rPr lang="en-US" altLang="ko-KR" b="1" dirty="0" err="1" smtClean="0"/>
              <a:t>BoK</a:t>
            </a:r>
            <a:endParaRPr lang="ko-KR" altLang="en-US" b="1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4636EE-4FF8-41EF-8DB9-FFC6AC1DAEF9}" type="slidenum">
              <a:rPr lang="ko-KR" altLang="en-US" smtClean="0"/>
              <a:pPr>
                <a:defRPr/>
              </a:pPr>
              <a:t>10</a:t>
            </a:fld>
            <a:endParaRPr lang="ko-KR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직사각형 18"/>
          <p:cNvSpPr>
            <a:spLocks noChangeArrowheads="1"/>
          </p:cNvSpPr>
          <p:nvPr/>
        </p:nvSpPr>
        <p:spPr bwMode="auto">
          <a:xfrm>
            <a:off x="323528" y="2636912"/>
            <a:ext cx="810267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800100" lvl="1" indent="-342900">
              <a:buFont typeface="Wingdings" pitchFamily="2" charset="2"/>
              <a:buChar char="§"/>
            </a:pPr>
            <a:r>
              <a:rPr kumimoji="0" lang="en-US" altLang="ko-KR" sz="2000" dirty="0" smtClean="0"/>
              <a:t>BOK may require </a:t>
            </a:r>
            <a:r>
              <a:rPr lang="en-US" altLang="ko-KR" sz="2000" dirty="0" smtClean="0">
                <a:ea typeface="돋움" pitchFamily="50" charset="-127"/>
              </a:rPr>
              <a:t>the FSS to undertake examinations or join it in  joint examinations to gather </a:t>
            </a:r>
            <a:r>
              <a:rPr kumimoji="0" lang="en-US" altLang="ko-KR" sz="2000" dirty="0" smtClean="0"/>
              <a:t>on-the-spot information</a:t>
            </a:r>
            <a:endParaRPr kumimoji="0" lang="en-US" altLang="ko-KR" sz="2000" dirty="0"/>
          </a:p>
        </p:txBody>
      </p:sp>
      <p:grpSp>
        <p:nvGrpSpPr>
          <p:cNvPr id="28" name="그룹 27"/>
          <p:cNvGrpSpPr/>
          <p:nvPr/>
        </p:nvGrpSpPr>
        <p:grpSpPr>
          <a:xfrm>
            <a:off x="428625" y="219075"/>
            <a:ext cx="7887791" cy="638175"/>
            <a:chOff x="428625" y="219075"/>
            <a:chExt cx="7887791" cy="638175"/>
          </a:xfrm>
        </p:grpSpPr>
        <p:sp>
          <p:nvSpPr>
            <p:cNvPr id="21" name="TextBox 20"/>
            <p:cNvSpPr txBox="1"/>
            <p:nvPr/>
          </p:nvSpPr>
          <p:spPr>
            <a:xfrm>
              <a:off x="885825" y="219075"/>
              <a:ext cx="7430591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2800" b="1" dirty="0">
                  <a:solidFill>
                    <a:schemeClr val="tx2">
                      <a:lumMod val="75000"/>
                    </a:schemeClr>
                  </a:solidFill>
                  <a:latin typeface="+mn-lt"/>
                </a:rPr>
                <a:t>   </a:t>
              </a:r>
              <a:r>
                <a:rPr kumimoji="0" lang="en-US" altLang="ko-KR" sz="2800" b="1" dirty="0" smtClean="0">
                  <a:solidFill>
                    <a:schemeClr val="tx2">
                      <a:lumMod val="75000"/>
                    </a:schemeClr>
                  </a:solidFill>
                  <a:latin typeface="+mn-lt"/>
                </a:rPr>
                <a:t>Gathering information(2)</a:t>
              </a:r>
              <a:endParaRPr kumimoji="0" lang="ko-KR" altLang="en-US" sz="2800" b="1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</a:endParaRPr>
            </a:p>
          </p:txBody>
        </p:sp>
        <p:grpSp>
          <p:nvGrpSpPr>
            <p:cNvPr id="3" name="그룹 9"/>
            <p:cNvGrpSpPr>
              <a:grpSpLocks/>
            </p:cNvGrpSpPr>
            <p:nvPr/>
          </p:nvGrpSpPr>
          <p:grpSpPr bwMode="auto">
            <a:xfrm>
              <a:off x="428625" y="230188"/>
              <a:ext cx="736600" cy="627062"/>
              <a:chOff x="2500299" y="2730270"/>
              <a:chExt cx="736147" cy="627287"/>
            </a:xfrm>
          </p:grpSpPr>
          <p:sp>
            <p:nvSpPr>
              <p:cNvPr id="23" name="모서리가 둥근 직사각형 22"/>
              <p:cNvSpPr/>
              <p:nvPr/>
            </p:nvSpPr>
            <p:spPr>
              <a:xfrm>
                <a:off x="2665297" y="2730270"/>
                <a:ext cx="571149" cy="500241"/>
              </a:xfrm>
              <a:prstGeom prst="round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Aft>
                    <a:spcPts val="0"/>
                  </a:spcAft>
                  <a:defRPr/>
                </a:pPr>
                <a:r>
                  <a:rPr kumimoji="0" lang="en-US" altLang="ko-KR" sz="2400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1</a:t>
                </a:r>
                <a:endParaRPr kumimoji="0" lang="en-US" altLang="ko-KR" sz="24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26" name="모서리가 둥근 직사각형 25"/>
              <p:cNvSpPr/>
              <p:nvPr/>
            </p:nvSpPr>
            <p:spPr>
              <a:xfrm>
                <a:off x="2500299" y="3071704"/>
                <a:ext cx="285574" cy="285853"/>
              </a:xfrm>
              <a:prstGeom prst="roundRect">
                <a:avLst/>
              </a:prstGeom>
              <a:solidFill>
                <a:srgbClr val="000099">
                  <a:alpha val="3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Aft>
                    <a:spcPts val="0"/>
                  </a:spcAft>
                  <a:defRPr/>
                </a:pPr>
                <a:endParaRPr kumimoji="0" lang="ko-KR" altLang="en-US" sz="1800" dirty="0"/>
              </a:p>
            </p:txBody>
          </p:sp>
        </p:grpSp>
      </p:grpSp>
      <p:sp>
        <p:nvSpPr>
          <p:cNvPr id="18" name="TextBox 28"/>
          <p:cNvSpPr txBox="1">
            <a:spLocks noChangeArrowheads="1"/>
          </p:cNvSpPr>
          <p:nvPr/>
        </p:nvSpPr>
        <p:spPr bwMode="auto">
          <a:xfrm>
            <a:off x="539552" y="3573016"/>
            <a:ext cx="8352928" cy="278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52000" indent="-457200" defTabSz="1741488">
              <a:buClr>
                <a:srgbClr val="333399"/>
              </a:buClr>
              <a:buSzTx/>
            </a:pPr>
            <a:r>
              <a:rPr kumimoji="0" lang="en-US" altLang="ko-KR" sz="2000" dirty="0" smtClean="0"/>
              <a:t>◆ </a:t>
            </a:r>
            <a:r>
              <a:rPr kumimoji="0" lang="en-US" altLang="ko-KR" sz="2400" dirty="0" smtClean="0">
                <a:latin typeface="+mn-lt"/>
              </a:rPr>
              <a:t>Main checking points</a:t>
            </a:r>
          </a:p>
          <a:p>
            <a:pPr marL="252000" indent="-457200" defTabSz="1741488">
              <a:buClr>
                <a:srgbClr val="333399"/>
              </a:buClr>
              <a:buSzTx/>
            </a:pPr>
            <a:endParaRPr kumimoji="0" lang="en-US" altLang="ko-KR" sz="1000" dirty="0" smtClean="0">
              <a:latin typeface="+mn-lt"/>
            </a:endParaRPr>
          </a:p>
          <a:p>
            <a:pPr marL="709200" lvl="1" indent="-457200" defTabSz="1741488">
              <a:buFont typeface="Wingdings" pitchFamily="2" charset="2"/>
              <a:buChar char="§"/>
            </a:pPr>
            <a:r>
              <a:rPr kumimoji="0" lang="en-US" altLang="ko-KR" sz="2000" dirty="0" smtClean="0"/>
              <a:t>The management status of a financial institution or its compliance with the BOK’s regulations and guidelines</a:t>
            </a:r>
          </a:p>
          <a:p>
            <a:pPr marL="709200" lvl="1" indent="-457200">
              <a:spcBef>
                <a:spcPts val="1200"/>
              </a:spcBef>
              <a:buFont typeface="Wingdings" pitchFamily="2" charset="2"/>
              <a:buChar char="§"/>
            </a:pPr>
            <a:r>
              <a:rPr kumimoji="0" lang="en-US" altLang="ko-KR" sz="2000" dirty="0" smtClean="0"/>
              <a:t>The operational status of a financial institution’s payment and </a:t>
            </a:r>
            <a:r>
              <a:rPr kumimoji="0" lang="en-US" altLang="ko-KR" sz="2000" dirty="0"/>
              <a:t> </a:t>
            </a:r>
            <a:r>
              <a:rPr kumimoji="0" lang="en-US" altLang="ko-KR" sz="2000" dirty="0" smtClean="0"/>
              <a:t>    </a:t>
            </a:r>
          </a:p>
          <a:p>
            <a:pPr>
              <a:lnSpc>
                <a:spcPts val="1500"/>
              </a:lnSpc>
              <a:spcBef>
                <a:spcPts val="1200"/>
              </a:spcBef>
            </a:pPr>
            <a:r>
              <a:rPr kumimoji="0" lang="en-US" altLang="ko-KR" sz="2000" dirty="0"/>
              <a:t> </a:t>
            </a:r>
            <a:r>
              <a:rPr kumimoji="0" lang="en-US" altLang="ko-KR" sz="2000" dirty="0" smtClean="0"/>
              <a:t>       settlement activities</a:t>
            </a:r>
          </a:p>
          <a:p>
            <a:pPr marL="709200" lvl="1" indent="-457200">
              <a:spcBef>
                <a:spcPts val="1200"/>
              </a:spcBef>
              <a:buFont typeface="Wingdings" pitchFamily="2" charset="2"/>
              <a:buChar char="§"/>
            </a:pPr>
            <a:r>
              <a:rPr kumimoji="0" lang="en-US" altLang="ko-KR" sz="2000" dirty="0" smtClean="0"/>
              <a:t>The financial situation of a financial institution that has received </a:t>
            </a:r>
          </a:p>
          <a:p>
            <a:pPr>
              <a:lnSpc>
                <a:spcPts val="1000"/>
              </a:lnSpc>
              <a:spcBef>
                <a:spcPts val="1200"/>
              </a:spcBef>
            </a:pPr>
            <a:r>
              <a:rPr kumimoji="0" lang="en-US" altLang="ko-KR" sz="2000" dirty="0"/>
              <a:t> </a:t>
            </a:r>
            <a:r>
              <a:rPr kumimoji="0" lang="en-US" altLang="ko-KR" sz="2000" dirty="0" smtClean="0"/>
              <a:t>       funding support from the BOK</a:t>
            </a:r>
          </a:p>
        </p:txBody>
      </p:sp>
      <p:sp>
        <p:nvSpPr>
          <p:cNvPr id="19" name="TextBox 28"/>
          <p:cNvSpPr txBox="1">
            <a:spLocks noChangeArrowheads="1"/>
          </p:cNvSpPr>
          <p:nvPr/>
        </p:nvSpPr>
        <p:spPr bwMode="auto">
          <a:xfrm>
            <a:off x="539552" y="2132856"/>
            <a:ext cx="833095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kumimoji="0" lang="en-US" altLang="ko-KR" sz="2000" dirty="0" smtClean="0"/>
              <a:t>◆</a:t>
            </a:r>
            <a:r>
              <a:rPr kumimoji="0" lang="en-US" altLang="ko-KR" sz="2400" dirty="0" smtClean="0"/>
              <a:t> MOU between BOK and FSS for (joint) examination</a:t>
            </a:r>
          </a:p>
        </p:txBody>
      </p:sp>
      <p:sp>
        <p:nvSpPr>
          <p:cNvPr id="4" name="직사각형 3"/>
          <p:cNvSpPr/>
          <p:nvPr/>
        </p:nvSpPr>
        <p:spPr>
          <a:xfrm>
            <a:off x="561528" y="1415666"/>
            <a:ext cx="3074367" cy="5011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/>
              <a:t>C. Joint Examinations</a:t>
            </a:r>
            <a:endParaRPr lang="ko-KR" altLang="en-US" b="1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4636EE-4FF8-41EF-8DB9-FFC6AC1DAEF9}" type="slidenum">
              <a:rPr lang="ko-KR" altLang="en-US" smtClean="0"/>
              <a:pPr>
                <a:defRPr/>
              </a:pPr>
              <a:t>11</a:t>
            </a:fld>
            <a:endParaRPr lang="ko-KR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직사각형 18"/>
          <p:cNvSpPr>
            <a:spLocks noChangeArrowheads="1"/>
          </p:cNvSpPr>
          <p:nvPr/>
        </p:nvSpPr>
        <p:spPr bwMode="auto">
          <a:xfrm>
            <a:off x="538690" y="1916832"/>
            <a:ext cx="8497806" cy="4293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kumimoji="0" lang="en-US" altLang="ko-KR" sz="2000" dirty="0" smtClean="0"/>
              <a:t>◆ </a:t>
            </a:r>
            <a:r>
              <a:rPr kumimoji="0" lang="en-US" altLang="ko-KR" sz="2400" dirty="0" smtClean="0">
                <a:cs typeface="Arial" charset="0"/>
              </a:rPr>
              <a:t>Systemic </a:t>
            </a:r>
            <a:r>
              <a:rPr kumimoji="0" lang="en-US" altLang="ko-KR" sz="2400" dirty="0">
                <a:cs typeface="Arial" charset="0"/>
              </a:rPr>
              <a:t>risk </a:t>
            </a:r>
            <a:r>
              <a:rPr kumimoji="0" lang="en-US" altLang="ko-KR" sz="2400" dirty="0" smtClean="0">
                <a:cs typeface="Arial" charset="0"/>
              </a:rPr>
              <a:t>survey</a:t>
            </a:r>
            <a:endParaRPr kumimoji="0" lang="en-US" altLang="ko-KR" sz="2400" dirty="0" smtClean="0"/>
          </a:p>
          <a:p>
            <a:pPr marL="800100" lvl="1" indent="-342900">
              <a:buFont typeface="Wingdings" pitchFamily="2" charset="2"/>
              <a:buChar char="§"/>
            </a:pPr>
            <a:r>
              <a:rPr kumimoji="0" lang="en-US" altLang="ko-KR" sz="2000" dirty="0" smtClean="0"/>
              <a:t>On a biannual basis</a:t>
            </a:r>
          </a:p>
          <a:p>
            <a:pPr marL="800100" lvl="1" indent="-342900">
              <a:buFont typeface="Wingdings" pitchFamily="2" charset="2"/>
              <a:buChar char="§"/>
            </a:pPr>
            <a:r>
              <a:rPr kumimoji="0" lang="en-US" altLang="ko-KR" sz="2000" dirty="0" smtClean="0"/>
              <a:t>Survey of current key systemic risk factors as seen by</a:t>
            </a:r>
          </a:p>
          <a:p>
            <a:r>
              <a:rPr kumimoji="0" lang="en-US" altLang="ko-KR" sz="2000" dirty="0" smtClean="0"/>
              <a:t>         participants in the financial markets and staff of financial </a:t>
            </a:r>
          </a:p>
          <a:p>
            <a:r>
              <a:rPr kumimoji="0" lang="en-US" altLang="ko-KR" sz="2000" dirty="0" smtClean="0"/>
              <a:t>         institutions</a:t>
            </a:r>
          </a:p>
          <a:p>
            <a:pPr marL="216000" indent="-457200">
              <a:buFontTx/>
              <a:buChar char="-"/>
            </a:pPr>
            <a:endParaRPr kumimoji="0" lang="en-US" altLang="ko-KR" sz="2100" dirty="0" smtClean="0"/>
          </a:p>
          <a:p>
            <a:r>
              <a:rPr kumimoji="0" lang="en-US" altLang="ko-KR" sz="2000" dirty="0" smtClean="0"/>
              <a:t>◆ </a:t>
            </a:r>
            <a:r>
              <a:rPr kumimoji="0" lang="en-US" altLang="ko-KR" sz="2400" dirty="0" smtClean="0">
                <a:cs typeface="Arial" charset="0"/>
              </a:rPr>
              <a:t>Financial </a:t>
            </a:r>
            <a:r>
              <a:rPr kumimoji="0" lang="en-US" altLang="ko-KR" sz="2400" dirty="0">
                <a:cs typeface="Arial" charset="0"/>
              </a:rPr>
              <a:t>institutions lending behavior survey</a:t>
            </a:r>
          </a:p>
          <a:p>
            <a:pPr marL="800100" lvl="1" indent="-342900">
              <a:buFont typeface="Wingdings" pitchFamily="2" charset="2"/>
              <a:buChar char="§"/>
            </a:pPr>
            <a:endParaRPr kumimoji="0" lang="en-US" altLang="ko-KR" sz="1000" dirty="0" smtClean="0"/>
          </a:p>
          <a:p>
            <a:pPr marL="800100" lvl="1" indent="-342900">
              <a:buFont typeface="Wingdings" pitchFamily="2" charset="2"/>
              <a:buChar char="§"/>
            </a:pPr>
            <a:r>
              <a:rPr kumimoji="0" lang="en-US" altLang="ko-KR" sz="2000" dirty="0" smtClean="0"/>
              <a:t>On </a:t>
            </a:r>
            <a:r>
              <a:rPr kumimoji="0" lang="en-US" altLang="ko-KR" sz="2000" dirty="0"/>
              <a:t>a quarterly </a:t>
            </a:r>
            <a:r>
              <a:rPr kumimoji="0" lang="en-US" altLang="ko-KR" sz="2000" dirty="0" smtClean="0"/>
              <a:t>basis</a:t>
            </a:r>
          </a:p>
          <a:p>
            <a:pPr marL="800100" lvl="1" indent="-342900">
              <a:buFont typeface="Wingdings" pitchFamily="2" charset="2"/>
              <a:buChar char="§"/>
            </a:pPr>
            <a:r>
              <a:rPr kumimoji="0" lang="en-US" altLang="ko-KR" sz="2000" dirty="0" smtClean="0"/>
              <a:t>Survey of financial institutions’ lending attitudes, loan demand, and credit risk assessment to predict the future lending market situation</a:t>
            </a:r>
          </a:p>
        </p:txBody>
      </p:sp>
      <p:grpSp>
        <p:nvGrpSpPr>
          <p:cNvPr id="16" name="그룹 15"/>
          <p:cNvGrpSpPr/>
          <p:nvPr/>
        </p:nvGrpSpPr>
        <p:grpSpPr>
          <a:xfrm>
            <a:off x="535152" y="260648"/>
            <a:ext cx="8175823" cy="638175"/>
            <a:chOff x="428625" y="219075"/>
            <a:chExt cx="8175823" cy="638175"/>
          </a:xfrm>
        </p:grpSpPr>
        <p:sp>
          <p:nvSpPr>
            <p:cNvPr id="17" name="TextBox 16"/>
            <p:cNvSpPr txBox="1"/>
            <p:nvPr/>
          </p:nvSpPr>
          <p:spPr>
            <a:xfrm>
              <a:off x="885825" y="219075"/>
              <a:ext cx="7718623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2400" b="1" dirty="0">
                  <a:solidFill>
                    <a:schemeClr val="tx2">
                      <a:lumMod val="75000"/>
                    </a:schemeClr>
                  </a:solidFill>
                  <a:latin typeface="+mn-lt"/>
                </a:rPr>
                <a:t>   </a:t>
              </a:r>
              <a:r>
                <a:rPr kumimoji="0" lang="en-US" altLang="ko-KR" sz="2800" b="1" dirty="0" smtClean="0">
                  <a:solidFill>
                    <a:schemeClr val="tx2">
                      <a:lumMod val="75000"/>
                    </a:schemeClr>
                  </a:solidFill>
                  <a:latin typeface="+mn-lt"/>
                </a:rPr>
                <a:t>Gathering information(3)</a:t>
              </a:r>
              <a:endParaRPr kumimoji="0" lang="ko-KR" altLang="en-US" sz="2800" b="1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</a:endParaRPr>
            </a:p>
          </p:txBody>
        </p:sp>
        <p:grpSp>
          <p:nvGrpSpPr>
            <p:cNvPr id="18" name="그룹 9"/>
            <p:cNvGrpSpPr>
              <a:grpSpLocks/>
            </p:cNvGrpSpPr>
            <p:nvPr/>
          </p:nvGrpSpPr>
          <p:grpSpPr bwMode="auto">
            <a:xfrm>
              <a:off x="428625" y="230188"/>
              <a:ext cx="736600" cy="627062"/>
              <a:chOff x="2500299" y="2730270"/>
              <a:chExt cx="736147" cy="627287"/>
            </a:xfrm>
          </p:grpSpPr>
          <p:sp>
            <p:nvSpPr>
              <p:cNvPr id="19" name="모서리가 둥근 직사각형 18"/>
              <p:cNvSpPr/>
              <p:nvPr/>
            </p:nvSpPr>
            <p:spPr>
              <a:xfrm>
                <a:off x="2665297" y="2730270"/>
                <a:ext cx="571149" cy="500241"/>
              </a:xfrm>
              <a:prstGeom prst="round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Aft>
                    <a:spcPts val="0"/>
                  </a:spcAft>
                  <a:defRPr/>
                </a:pPr>
                <a:r>
                  <a:rPr kumimoji="0" lang="en-US" altLang="ko-KR" sz="2400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1</a:t>
                </a:r>
                <a:endParaRPr kumimoji="0" lang="en-US" altLang="ko-KR" sz="24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20" name="모서리가 둥근 직사각형 19"/>
              <p:cNvSpPr/>
              <p:nvPr/>
            </p:nvSpPr>
            <p:spPr>
              <a:xfrm>
                <a:off x="2500299" y="3071704"/>
                <a:ext cx="285574" cy="285853"/>
              </a:xfrm>
              <a:prstGeom prst="roundRect">
                <a:avLst/>
              </a:prstGeom>
              <a:solidFill>
                <a:srgbClr val="000099">
                  <a:alpha val="3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Aft>
                    <a:spcPts val="0"/>
                  </a:spcAft>
                  <a:defRPr/>
                </a:pPr>
                <a:endParaRPr kumimoji="0" lang="ko-KR" altLang="en-US" sz="1800" dirty="0"/>
              </a:p>
            </p:txBody>
          </p:sp>
        </p:grpSp>
      </p:grpSp>
      <p:sp>
        <p:nvSpPr>
          <p:cNvPr id="22" name="직사각형 21"/>
          <p:cNvSpPr/>
          <p:nvPr/>
        </p:nvSpPr>
        <p:spPr>
          <a:xfrm>
            <a:off x="539552" y="1340768"/>
            <a:ext cx="1640198" cy="5011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b="1" dirty="0" smtClean="0"/>
              <a:t>D. Survey</a:t>
            </a:r>
            <a:endParaRPr lang="ko-KR" altLang="en-US" b="1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4636EE-4FF8-41EF-8DB9-FFC6AC1DAEF9}" type="slidenum">
              <a:rPr lang="ko-KR" altLang="en-US" smtClean="0"/>
              <a:pPr>
                <a:defRPr/>
              </a:pPr>
              <a:t>12</a:t>
            </a:fld>
            <a:endParaRPr lang="ko-KR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그룹 19"/>
          <p:cNvGrpSpPr/>
          <p:nvPr/>
        </p:nvGrpSpPr>
        <p:grpSpPr>
          <a:xfrm>
            <a:off x="428625" y="219075"/>
            <a:ext cx="7477125" cy="638175"/>
            <a:chOff x="428625" y="219075"/>
            <a:chExt cx="7477125" cy="638175"/>
          </a:xfrm>
        </p:grpSpPr>
        <p:sp>
          <p:nvSpPr>
            <p:cNvPr id="21" name="TextBox 20"/>
            <p:cNvSpPr txBox="1"/>
            <p:nvPr/>
          </p:nvSpPr>
          <p:spPr>
            <a:xfrm>
              <a:off x="885825" y="219075"/>
              <a:ext cx="7019925" cy="52322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2400" b="1" dirty="0">
                  <a:solidFill>
                    <a:schemeClr val="tx2">
                      <a:lumMod val="75000"/>
                    </a:schemeClr>
                  </a:solidFill>
                  <a:latin typeface="+mn-lt"/>
                </a:rPr>
                <a:t>   </a:t>
              </a:r>
              <a:r>
                <a:rPr kumimoji="0" lang="en-US" altLang="ko-KR" sz="2400" b="1" dirty="0" smtClean="0">
                  <a:solidFill>
                    <a:schemeClr val="tx2">
                      <a:lumMod val="75000"/>
                    </a:schemeClr>
                  </a:solidFill>
                  <a:latin typeface="+mn-lt"/>
                </a:rPr>
                <a:t>Assessing f</a:t>
              </a:r>
              <a:r>
                <a:rPr kumimoji="0" lang="en-US" altLang="ko-KR" sz="2800" b="1" dirty="0" smtClean="0">
                  <a:solidFill>
                    <a:schemeClr val="tx2">
                      <a:lumMod val="75000"/>
                    </a:schemeClr>
                  </a:solidFill>
                  <a:latin typeface="+mn-lt"/>
                </a:rPr>
                <a:t>inancial stability</a:t>
              </a:r>
              <a:endParaRPr kumimoji="0" lang="ko-KR" altLang="en-US" sz="2400" b="1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</a:endParaRPr>
            </a:p>
          </p:txBody>
        </p:sp>
        <p:grpSp>
          <p:nvGrpSpPr>
            <p:cNvPr id="3" name="그룹 9"/>
            <p:cNvGrpSpPr>
              <a:grpSpLocks/>
            </p:cNvGrpSpPr>
            <p:nvPr/>
          </p:nvGrpSpPr>
          <p:grpSpPr bwMode="auto">
            <a:xfrm>
              <a:off x="428625" y="230188"/>
              <a:ext cx="736600" cy="627062"/>
              <a:chOff x="2500299" y="2730270"/>
              <a:chExt cx="736147" cy="627287"/>
            </a:xfrm>
          </p:grpSpPr>
          <p:sp>
            <p:nvSpPr>
              <p:cNvPr id="23" name="모서리가 둥근 직사각형 22"/>
              <p:cNvSpPr/>
              <p:nvPr/>
            </p:nvSpPr>
            <p:spPr>
              <a:xfrm>
                <a:off x="2665297" y="2730270"/>
                <a:ext cx="571149" cy="500241"/>
              </a:xfrm>
              <a:prstGeom prst="round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Aft>
                    <a:spcPts val="0"/>
                  </a:spcAft>
                  <a:defRPr/>
                </a:pPr>
                <a:r>
                  <a:rPr kumimoji="0" lang="en-US" altLang="ko-KR" sz="2400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2</a:t>
                </a:r>
                <a:endParaRPr kumimoji="0" lang="en-US" altLang="ko-KR" sz="24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26" name="모서리가 둥근 직사각형 25"/>
              <p:cNvSpPr/>
              <p:nvPr/>
            </p:nvSpPr>
            <p:spPr>
              <a:xfrm>
                <a:off x="2500299" y="3071704"/>
                <a:ext cx="285574" cy="285853"/>
              </a:xfrm>
              <a:prstGeom prst="roundRect">
                <a:avLst/>
              </a:prstGeom>
              <a:solidFill>
                <a:srgbClr val="000099">
                  <a:alpha val="3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Aft>
                    <a:spcPts val="0"/>
                  </a:spcAft>
                  <a:defRPr/>
                </a:pPr>
                <a:endParaRPr kumimoji="0" lang="ko-KR" altLang="en-US" sz="1800" dirty="0"/>
              </a:p>
            </p:txBody>
          </p:sp>
        </p:grpSp>
      </p:grpSp>
      <p:sp>
        <p:nvSpPr>
          <p:cNvPr id="22" name="직사각형 21"/>
          <p:cNvSpPr/>
          <p:nvPr/>
        </p:nvSpPr>
        <p:spPr>
          <a:xfrm>
            <a:off x="467544" y="1412776"/>
            <a:ext cx="2808312" cy="5011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b="1" dirty="0" smtClean="0"/>
              <a:t>A. Periodic reports</a:t>
            </a:r>
            <a:endParaRPr lang="ko-KR" altLang="en-US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467544" y="2060848"/>
            <a:ext cx="799288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 smtClean="0"/>
              <a:t>◆ </a:t>
            </a:r>
            <a:r>
              <a:rPr lang="en-US" altLang="ko-KR" dirty="0" smtClean="0"/>
              <a:t>Analyze financial institutions and financial markets </a:t>
            </a:r>
          </a:p>
          <a:p>
            <a:r>
              <a:rPr lang="en-US" altLang="ko-KR" dirty="0" smtClean="0"/>
              <a:t>    on a monthly, quarterly, and biannual basis</a:t>
            </a:r>
          </a:p>
          <a:p>
            <a:endParaRPr lang="en-US" altLang="ko-KR" sz="1600" dirty="0" smtClean="0"/>
          </a:p>
          <a:p>
            <a:r>
              <a:rPr lang="en-US" altLang="ko-KR" dirty="0" smtClean="0"/>
              <a:t>◆ Main check points: changes in asset and liability </a:t>
            </a:r>
          </a:p>
          <a:p>
            <a:r>
              <a:rPr lang="en-US" altLang="ko-KR" dirty="0" smtClean="0"/>
              <a:t>    structure, their growth, indicators of asset soundness, </a:t>
            </a:r>
          </a:p>
          <a:p>
            <a:r>
              <a:rPr lang="en-US" altLang="ko-KR" dirty="0" smtClean="0"/>
              <a:t>    liquidity conditions, capital adequacy and so on. </a:t>
            </a:r>
            <a:endParaRPr lang="ko-KR" altLang="en-US" dirty="0"/>
          </a:p>
        </p:txBody>
      </p:sp>
      <p:sp>
        <p:nvSpPr>
          <p:cNvPr id="27" name="직사각형 26"/>
          <p:cNvSpPr/>
          <p:nvPr/>
        </p:nvSpPr>
        <p:spPr>
          <a:xfrm>
            <a:off x="539552" y="4437112"/>
            <a:ext cx="4176464" cy="5011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b="1" dirty="0" smtClean="0"/>
              <a:t>B. Issue analysis reports</a:t>
            </a:r>
            <a:endParaRPr lang="ko-KR" altLang="en-US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467544" y="5229200"/>
            <a:ext cx="828092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 smtClean="0"/>
              <a:t>◆ </a:t>
            </a:r>
            <a:r>
              <a:rPr lang="en-US" altLang="ko-KR" dirty="0" smtClean="0"/>
              <a:t>Analyzing the causes and effects of structural changes or </a:t>
            </a:r>
          </a:p>
          <a:p>
            <a:r>
              <a:rPr lang="en-US" altLang="ko-KR" dirty="0" smtClean="0"/>
              <a:t>   rapidly changing phenomena on the stability of the financial </a:t>
            </a:r>
          </a:p>
          <a:p>
            <a:r>
              <a:rPr lang="en-US" altLang="ko-KR" dirty="0" smtClean="0"/>
              <a:t>   system</a:t>
            </a: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4636EE-4FF8-41EF-8DB9-FFC6AC1DAEF9}" type="slidenum">
              <a:rPr lang="ko-KR" altLang="en-US" smtClean="0"/>
              <a:pPr>
                <a:defRPr/>
              </a:pPr>
              <a:t>13</a:t>
            </a:fld>
            <a:endParaRPr lang="ko-KR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직사각형 18"/>
          <p:cNvSpPr>
            <a:spLocks noChangeArrowheads="1"/>
          </p:cNvSpPr>
          <p:nvPr/>
        </p:nvSpPr>
        <p:spPr bwMode="auto">
          <a:xfrm>
            <a:off x="539552" y="2132856"/>
            <a:ext cx="8102673" cy="900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Tx/>
              <a:buChar char="-"/>
            </a:pPr>
            <a:r>
              <a:rPr kumimoji="0" lang="en-US" altLang="ko-KR" sz="2100" dirty="0"/>
              <a:t> Since April 2003 </a:t>
            </a:r>
            <a:r>
              <a:rPr kumimoji="0" lang="en-US" altLang="ko-KR" sz="2100" dirty="0" smtClean="0"/>
              <a:t>(twice yearly)</a:t>
            </a:r>
            <a:endParaRPr kumimoji="0" lang="en-US" altLang="ko-KR" sz="2100" dirty="0"/>
          </a:p>
          <a:p>
            <a:pPr>
              <a:buFontTx/>
              <a:buChar char="-"/>
            </a:pPr>
            <a:r>
              <a:rPr kumimoji="0" lang="en-US" altLang="ko-KR" sz="2100" dirty="0"/>
              <a:t> Analyzing </a:t>
            </a:r>
            <a:r>
              <a:rPr kumimoji="0" lang="en-US" altLang="ko-KR" sz="2100" dirty="0" smtClean="0"/>
              <a:t>financial </a:t>
            </a:r>
            <a:r>
              <a:rPr kumimoji="0" lang="en-US" altLang="ko-KR" sz="2100" dirty="0"/>
              <a:t>system stability and potential </a:t>
            </a:r>
            <a:r>
              <a:rPr kumimoji="0" lang="en-US" altLang="ko-KR" sz="2100" dirty="0" smtClean="0"/>
              <a:t>risks</a:t>
            </a:r>
            <a:endParaRPr kumimoji="0" lang="en-US" altLang="ko-KR" sz="1800" dirty="0"/>
          </a:p>
        </p:txBody>
      </p:sp>
      <p:grpSp>
        <p:nvGrpSpPr>
          <p:cNvPr id="2" name="그룹 19"/>
          <p:cNvGrpSpPr/>
          <p:nvPr/>
        </p:nvGrpSpPr>
        <p:grpSpPr>
          <a:xfrm>
            <a:off x="428625" y="219075"/>
            <a:ext cx="7477125" cy="638175"/>
            <a:chOff x="428625" y="219075"/>
            <a:chExt cx="7477125" cy="638175"/>
          </a:xfrm>
        </p:grpSpPr>
        <p:sp>
          <p:nvSpPr>
            <p:cNvPr id="21" name="TextBox 20"/>
            <p:cNvSpPr txBox="1"/>
            <p:nvPr/>
          </p:nvSpPr>
          <p:spPr>
            <a:xfrm>
              <a:off x="885825" y="219075"/>
              <a:ext cx="7019925" cy="52322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2400" b="1" dirty="0">
                  <a:solidFill>
                    <a:schemeClr val="tx2">
                      <a:lumMod val="75000"/>
                    </a:schemeClr>
                  </a:solidFill>
                  <a:latin typeface="+mn-lt"/>
                </a:rPr>
                <a:t>   </a:t>
              </a:r>
              <a:r>
                <a:rPr kumimoji="0" lang="en-US" altLang="ko-KR" sz="2400" b="1" dirty="0" smtClean="0">
                  <a:solidFill>
                    <a:schemeClr val="tx2">
                      <a:lumMod val="75000"/>
                    </a:schemeClr>
                  </a:solidFill>
                  <a:latin typeface="+mn-lt"/>
                </a:rPr>
                <a:t>Assessing f</a:t>
              </a:r>
              <a:r>
                <a:rPr kumimoji="0" lang="en-US" altLang="ko-KR" sz="2800" b="1" dirty="0" smtClean="0">
                  <a:solidFill>
                    <a:schemeClr val="tx2">
                      <a:lumMod val="75000"/>
                    </a:schemeClr>
                  </a:solidFill>
                  <a:latin typeface="+mn-lt"/>
                </a:rPr>
                <a:t>inancial stability(2)</a:t>
              </a:r>
              <a:endParaRPr kumimoji="0" lang="ko-KR" altLang="en-US" sz="2400" b="1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</a:endParaRPr>
            </a:p>
          </p:txBody>
        </p:sp>
        <p:grpSp>
          <p:nvGrpSpPr>
            <p:cNvPr id="3" name="그룹 9"/>
            <p:cNvGrpSpPr>
              <a:grpSpLocks/>
            </p:cNvGrpSpPr>
            <p:nvPr/>
          </p:nvGrpSpPr>
          <p:grpSpPr bwMode="auto">
            <a:xfrm>
              <a:off x="428625" y="230188"/>
              <a:ext cx="736600" cy="627062"/>
              <a:chOff x="2500299" y="2730270"/>
              <a:chExt cx="736147" cy="627287"/>
            </a:xfrm>
          </p:grpSpPr>
          <p:sp>
            <p:nvSpPr>
              <p:cNvPr id="23" name="모서리가 둥근 직사각형 22"/>
              <p:cNvSpPr/>
              <p:nvPr/>
            </p:nvSpPr>
            <p:spPr>
              <a:xfrm>
                <a:off x="2665297" y="2730270"/>
                <a:ext cx="571149" cy="500241"/>
              </a:xfrm>
              <a:prstGeom prst="round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Aft>
                    <a:spcPts val="0"/>
                  </a:spcAft>
                  <a:defRPr/>
                </a:pPr>
                <a:r>
                  <a:rPr kumimoji="0" lang="en-US" altLang="ko-KR" sz="2400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2</a:t>
                </a:r>
                <a:endParaRPr kumimoji="0" lang="en-US" altLang="ko-KR" sz="24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26" name="모서리가 둥근 직사각형 25"/>
              <p:cNvSpPr/>
              <p:nvPr/>
            </p:nvSpPr>
            <p:spPr>
              <a:xfrm>
                <a:off x="2500299" y="3071704"/>
                <a:ext cx="285574" cy="285853"/>
              </a:xfrm>
              <a:prstGeom prst="roundRect">
                <a:avLst/>
              </a:prstGeom>
              <a:solidFill>
                <a:srgbClr val="000099">
                  <a:alpha val="3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Aft>
                    <a:spcPts val="0"/>
                  </a:spcAft>
                  <a:defRPr/>
                </a:pPr>
                <a:endParaRPr kumimoji="0" lang="ko-KR" altLang="en-US" sz="1800" dirty="0"/>
              </a:p>
            </p:txBody>
          </p:sp>
        </p:grpSp>
      </p:grpSp>
      <p:sp>
        <p:nvSpPr>
          <p:cNvPr id="17427" name="TextBox 29"/>
          <p:cNvSpPr txBox="1">
            <a:spLocks noChangeArrowheads="1"/>
          </p:cNvSpPr>
          <p:nvPr/>
        </p:nvSpPr>
        <p:spPr bwMode="auto">
          <a:xfrm>
            <a:off x="527310" y="4359874"/>
            <a:ext cx="8218685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ko-KR" sz="2000" dirty="0" smtClean="0"/>
              <a:t>◆ </a:t>
            </a:r>
            <a:r>
              <a:rPr kumimoji="0" lang="en-US" altLang="ko-KR" sz="2000" b="1" dirty="0" smtClean="0"/>
              <a:t>Assessment</a:t>
            </a:r>
            <a:r>
              <a:rPr kumimoji="0" lang="en-US" altLang="ko-KR" sz="2000" dirty="0" smtClean="0"/>
              <a:t> </a:t>
            </a:r>
            <a:r>
              <a:rPr kumimoji="0" lang="en-US" altLang="ko-KR" sz="2000" dirty="0"/>
              <a:t>:</a:t>
            </a:r>
            <a:r>
              <a:rPr kumimoji="0" lang="en-US" altLang="ko-KR" sz="2100" dirty="0"/>
              <a:t> </a:t>
            </a:r>
          </a:p>
          <a:p>
            <a:r>
              <a:rPr kumimoji="0" lang="en-US" altLang="ko-KR" sz="2000" b="1" dirty="0" smtClean="0"/>
              <a:t>    Encourages </a:t>
            </a:r>
            <a:r>
              <a:rPr kumimoji="0" lang="en-US" altLang="ko-KR" sz="2000" b="1" dirty="0"/>
              <a:t>lively discussions </a:t>
            </a:r>
            <a:r>
              <a:rPr kumimoji="0" lang="en-US" altLang="ko-KR" sz="2000" dirty="0"/>
              <a:t>among market participants on </a:t>
            </a:r>
            <a:endParaRPr kumimoji="0" lang="en-US" altLang="ko-KR" sz="2000" dirty="0" smtClean="0"/>
          </a:p>
          <a:p>
            <a:r>
              <a:rPr kumimoji="0" lang="en-US" altLang="ko-KR" sz="2000" dirty="0" smtClean="0"/>
              <a:t>    financial </a:t>
            </a:r>
            <a:r>
              <a:rPr kumimoji="0" lang="en-US" altLang="ko-KR" sz="2000" dirty="0"/>
              <a:t>stability by providing </a:t>
            </a:r>
            <a:r>
              <a:rPr kumimoji="0" lang="en-US" altLang="ko-KR" sz="2000" b="1" dirty="0"/>
              <a:t>comprehensive analysis and </a:t>
            </a:r>
            <a:r>
              <a:rPr kumimoji="0" lang="en-US" altLang="ko-KR" sz="2000" b="1" dirty="0" smtClean="0"/>
              <a:t> </a:t>
            </a:r>
          </a:p>
          <a:p>
            <a:r>
              <a:rPr kumimoji="0" lang="en-US" altLang="ko-KR" sz="2000" b="1" dirty="0" smtClean="0"/>
              <a:t>    assessment </a:t>
            </a:r>
            <a:r>
              <a:rPr kumimoji="0" lang="en-US" altLang="ko-KR" sz="2000" dirty="0"/>
              <a:t>of the current state of the domestic </a:t>
            </a:r>
            <a:r>
              <a:rPr kumimoji="0" lang="en-US" altLang="ko-KR" sz="2000" b="1" dirty="0"/>
              <a:t>financial system </a:t>
            </a:r>
            <a:endParaRPr kumimoji="0" lang="en-US" altLang="ko-KR" sz="2000" b="1" dirty="0" smtClean="0"/>
          </a:p>
          <a:p>
            <a:r>
              <a:rPr kumimoji="0" lang="en-US" altLang="ko-KR" sz="2000" b="1" dirty="0" smtClean="0"/>
              <a:t>    </a:t>
            </a:r>
            <a:r>
              <a:rPr kumimoji="0" lang="en-US" altLang="ko-KR" sz="2000" dirty="0" smtClean="0"/>
              <a:t>and its </a:t>
            </a:r>
            <a:r>
              <a:rPr kumimoji="0" lang="en-US" altLang="ko-KR" sz="2000" b="1" dirty="0" smtClean="0"/>
              <a:t>potential </a:t>
            </a:r>
            <a:r>
              <a:rPr kumimoji="0" lang="en-US" altLang="ko-KR" sz="2000" b="1" dirty="0"/>
              <a:t>risk </a:t>
            </a:r>
            <a:r>
              <a:rPr kumimoji="0" lang="en-US" altLang="ko-KR" sz="2000" dirty="0" smtClean="0"/>
              <a:t>factors</a:t>
            </a:r>
            <a:endParaRPr kumimoji="0" lang="en-US" altLang="ko-KR" sz="2000" dirty="0"/>
          </a:p>
        </p:txBody>
      </p:sp>
      <p:sp>
        <p:nvSpPr>
          <p:cNvPr id="17420" name="TextBox 28"/>
          <p:cNvSpPr txBox="1">
            <a:spLocks noChangeArrowheads="1"/>
          </p:cNvSpPr>
          <p:nvPr/>
        </p:nvSpPr>
        <p:spPr bwMode="auto">
          <a:xfrm>
            <a:off x="539552" y="3212976"/>
            <a:ext cx="8192021" cy="1031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 sz="2000" dirty="0" smtClean="0"/>
              <a:t>◆ </a:t>
            </a:r>
            <a:r>
              <a:rPr kumimoji="0" lang="en-US" altLang="ko-KR" sz="2000" b="1" dirty="0" smtClean="0"/>
              <a:t>Objectives</a:t>
            </a:r>
            <a:r>
              <a:rPr kumimoji="0" lang="en-US" altLang="ko-KR" sz="2000" dirty="0" smtClean="0"/>
              <a:t> </a:t>
            </a:r>
            <a:r>
              <a:rPr kumimoji="0" lang="en-US" altLang="ko-KR" sz="2100" dirty="0"/>
              <a:t>: </a:t>
            </a:r>
          </a:p>
          <a:p>
            <a:r>
              <a:rPr kumimoji="0" lang="en-US" altLang="ko-KR" sz="2000" dirty="0" smtClean="0"/>
              <a:t>    Promoting </a:t>
            </a:r>
            <a:r>
              <a:rPr kumimoji="0" lang="en-US" altLang="ko-KR" sz="2000" b="1" dirty="0"/>
              <a:t>public recognition </a:t>
            </a:r>
            <a:r>
              <a:rPr kumimoji="0" lang="en-US" altLang="ko-KR" sz="2000" dirty="0"/>
              <a:t>of financial stability, and </a:t>
            </a:r>
            <a:r>
              <a:rPr kumimoji="0" lang="en-US" altLang="ko-KR" sz="2000" dirty="0" smtClean="0"/>
              <a:t>providing  </a:t>
            </a:r>
          </a:p>
          <a:p>
            <a:r>
              <a:rPr kumimoji="0" lang="en-US" altLang="ko-KR" sz="2000" b="1" dirty="0" smtClean="0"/>
              <a:t>    warnings</a:t>
            </a:r>
            <a:r>
              <a:rPr kumimoji="0" lang="en-US" altLang="ko-KR" sz="2000" dirty="0" smtClean="0"/>
              <a:t> of </a:t>
            </a:r>
            <a:r>
              <a:rPr kumimoji="0" lang="en-US" altLang="ko-KR" sz="2000" b="1" dirty="0"/>
              <a:t>potential risks </a:t>
            </a:r>
            <a:r>
              <a:rPr kumimoji="0" lang="en-US" altLang="ko-KR" sz="2000" dirty="0"/>
              <a:t>among market participants</a:t>
            </a:r>
          </a:p>
        </p:txBody>
      </p:sp>
      <p:sp>
        <p:nvSpPr>
          <p:cNvPr id="22" name="직사각형 21"/>
          <p:cNvSpPr/>
          <p:nvPr/>
        </p:nvSpPr>
        <p:spPr>
          <a:xfrm>
            <a:off x="467544" y="1556792"/>
            <a:ext cx="7848872" cy="501166"/>
          </a:xfrm>
          <a:prstGeom prst="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b="1" dirty="0" smtClean="0">
                <a:solidFill>
                  <a:schemeClr val="tx1"/>
                </a:solidFill>
              </a:rPr>
              <a:t>Periodic report: Publication of Financial stability Report</a:t>
            </a:r>
            <a:endParaRPr lang="ko-KR" altLang="en-US" b="1" dirty="0">
              <a:solidFill>
                <a:schemeClr val="tx1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4636EE-4FF8-41EF-8DB9-FFC6AC1DAEF9}" type="slidenum">
              <a:rPr lang="ko-KR" altLang="en-US" smtClean="0"/>
              <a:pPr>
                <a:defRPr/>
              </a:pPr>
              <a:t>14</a:t>
            </a:fld>
            <a:endParaRPr lang="ko-KR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8" name="그룹 17"/>
          <p:cNvGrpSpPr>
            <a:grpSpLocks/>
          </p:cNvGrpSpPr>
          <p:nvPr/>
        </p:nvGrpSpPr>
        <p:grpSpPr bwMode="auto">
          <a:xfrm>
            <a:off x="428625" y="219075"/>
            <a:ext cx="8319839" cy="1569660"/>
            <a:chOff x="428596" y="219054"/>
            <a:chExt cx="8320358" cy="1570321"/>
          </a:xfrm>
        </p:grpSpPr>
        <p:sp>
          <p:nvSpPr>
            <p:cNvPr id="20" name="TextBox 19"/>
            <p:cNvSpPr txBox="1"/>
            <p:nvPr/>
          </p:nvSpPr>
          <p:spPr>
            <a:xfrm>
              <a:off x="885824" y="219054"/>
              <a:ext cx="7863130" cy="15703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2400" b="1" dirty="0">
                  <a:solidFill>
                    <a:schemeClr val="tx2">
                      <a:lumMod val="75000"/>
                    </a:schemeClr>
                  </a:solidFill>
                  <a:latin typeface="+mn-lt"/>
                </a:rPr>
                <a:t>   </a:t>
              </a:r>
              <a:r>
                <a:rPr kumimoji="0" lang="en-US" altLang="ko-KR" sz="2400" b="1" dirty="0" smtClean="0">
                  <a:solidFill>
                    <a:schemeClr val="tx2">
                      <a:lumMod val="75000"/>
                    </a:schemeClr>
                  </a:solidFill>
                  <a:latin typeface="+mn-lt"/>
                </a:rPr>
                <a:t>Assessing systemic risk: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2400" b="1" dirty="0" smtClean="0">
                  <a:solidFill>
                    <a:schemeClr val="tx2">
                      <a:lumMod val="75000"/>
                    </a:schemeClr>
                  </a:solidFill>
                </a:rPr>
                <a:t>   Systemic Risk Assessment Model for   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2400" b="1" dirty="0" smtClean="0">
                  <a:solidFill>
                    <a:schemeClr val="tx2">
                      <a:lumMod val="75000"/>
                    </a:schemeClr>
                  </a:solidFill>
                </a:rPr>
                <a:t>   </a:t>
              </a:r>
              <a:r>
                <a:rPr kumimoji="0" lang="en-US" altLang="ko-KR" sz="2400" b="1" dirty="0" err="1" smtClean="0">
                  <a:solidFill>
                    <a:schemeClr val="tx2">
                      <a:lumMod val="75000"/>
                    </a:schemeClr>
                  </a:solidFill>
                </a:rPr>
                <a:t>Macroprudential</a:t>
              </a:r>
              <a:r>
                <a:rPr kumimoji="0" lang="en-US" altLang="ko-KR" sz="2400" b="1" dirty="0" smtClean="0">
                  <a:solidFill>
                    <a:schemeClr val="tx2">
                      <a:lumMod val="75000"/>
                    </a:schemeClr>
                  </a:solidFill>
                </a:rPr>
                <a:t> Policy(SAMP)</a:t>
              </a:r>
              <a:endParaRPr kumimoji="0" lang="ko-KR" altLang="en-US" sz="2400" b="1" dirty="0" smtClean="0">
                <a:solidFill>
                  <a:schemeClr val="tx2">
                    <a:lumMod val="75000"/>
                  </a:schemeClr>
                </a:solidFill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sz="2400" b="1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</a:endParaRPr>
            </a:p>
          </p:txBody>
        </p:sp>
        <p:grpSp>
          <p:nvGrpSpPr>
            <p:cNvPr id="18441" name="그룹 9"/>
            <p:cNvGrpSpPr>
              <a:grpSpLocks/>
            </p:cNvGrpSpPr>
            <p:nvPr/>
          </p:nvGrpSpPr>
          <p:grpSpPr bwMode="auto">
            <a:xfrm>
              <a:off x="428596" y="229940"/>
              <a:ext cx="736147" cy="627287"/>
              <a:chOff x="2500299" y="2730270"/>
              <a:chExt cx="736147" cy="627287"/>
            </a:xfrm>
          </p:grpSpPr>
          <p:sp>
            <p:nvSpPr>
              <p:cNvPr id="22" name="모서리가 둥근 직사각형 21"/>
              <p:cNvSpPr/>
              <p:nvPr/>
            </p:nvSpPr>
            <p:spPr>
              <a:xfrm>
                <a:off x="2665409" y="2730502"/>
                <a:ext cx="571536" cy="500273"/>
              </a:xfrm>
              <a:prstGeom prst="round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Aft>
                    <a:spcPts val="0"/>
                  </a:spcAft>
                  <a:defRPr/>
                </a:pPr>
                <a:r>
                  <a:rPr kumimoji="0" lang="en-US" altLang="ko-KR" sz="2400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3</a:t>
                </a:r>
                <a:endParaRPr kumimoji="0" lang="en-US" altLang="ko-KR" sz="24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23" name="모서리가 둥근 직사각형 22"/>
              <p:cNvSpPr/>
              <p:nvPr/>
            </p:nvSpPr>
            <p:spPr>
              <a:xfrm>
                <a:off x="2500299" y="3071958"/>
                <a:ext cx="285768" cy="285871"/>
              </a:xfrm>
              <a:prstGeom prst="roundRect">
                <a:avLst/>
              </a:prstGeom>
              <a:solidFill>
                <a:srgbClr val="000099">
                  <a:alpha val="3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Aft>
                    <a:spcPts val="0"/>
                  </a:spcAft>
                  <a:defRPr/>
                </a:pPr>
                <a:endParaRPr kumimoji="0" lang="ko-KR" altLang="en-US" sz="1800"/>
              </a:p>
            </p:txBody>
          </p:sp>
        </p:grpSp>
      </p:grpSp>
      <p:sp>
        <p:nvSpPr>
          <p:cNvPr id="21" name="TextBox 28"/>
          <p:cNvSpPr txBox="1">
            <a:spLocks noChangeArrowheads="1"/>
          </p:cNvSpPr>
          <p:nvPr/>
        </p:nvSpPr>
        <p:spPr bwMode="auto">
          <a:xfrm>
            <a:off x="467544" y="2060849"/>
            <a:ext cx="8192021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ko-KR" sz="2000" dirty="0" smtClean="0"/>
              <a:t>◆</a:t>
            </a:r>
            <a:r>
              <a:rPr lang="en-US" altLang="ko-KR" sz="2400" dirty="0" smtClean="0"/>
              <a:t> The </a:t>
            </a:r>
            <a:r>
              <a:rPr lang="en-US" altLang="ko-KR" sz="2400" dirty="0"/>
              <a:t>Model was developed in </a:t>
            </a:r>
            <a:r>
              <a:rPr lang="en-US" altLang="ko-KR" sz="2400" dirty="0" smtClean="0"/>
              <a:t>2012 </a:t>
            </a:r>
            <a:r>
              <a:rPr lang="en-US" altLang="ko-KR" sz="2400" dirty="0"/>
              <a:t>to </a:t>
            </a:r>
            <a:r>
              <a:rPr lang="en-US" altLang="ko-KR" sz="2400" dirty="0" smtClean="0"/>
              <a:t>facilitate</a:t>
            </a:r>
          </a:p>
          <a:p>
            <a:r>
              <a:rPr lang="en-US" altLang="ko-KR" sz="2400" dirty="0" smtClean="0"/>
              <a:t>   a comprehensive assessment </a:t>
            </a:r>
            <a:r>
              <a:rPr lang="en-US" altLang="ko-KR" sz="2400" dirty="0"/>
              <a:t>of </a:t>
            </a:r>
            <a:r>
              <a:rPr lang="en-US" altLang="ko-KR" sz="2400" dirty="0" smtClean="0"/>
              <a:t>financial </a:t>
            </a:r>
            <a:r>
              <a:rPr lang="en-US" altLang="ko-KR" sz="2400" dirty="0"/>
              <a:t>stability</a:t>
            </a:r>
            <a:r>
              <a:rPr lang="en-US" altLang="ko-KR" sz="2400" dirty="0" smtClean="0"/>
              <a:t>.</a:t>
            </a:r>
          </a:p>
          <a:p>
            <a:endParaRPr lang="en-US" altLang="ko-KR" sz="2400" dirty="0" smtClean="0"/>
          </a:p>
          <a:p>
            <a:r>
              <a:rPr lang="en-US" altLang="ko-KR" sz="2400" dirty="0" smtClean="0"/>
              <a:t>&lt;Key features of the model&gt;</a:t>
            </a:r>
          </a:p>
          <a:p>
            <a:r>
              <a:rPr lang="en-US" altLang="ko-KR" sz="2400" dirty="0" smtClean="0">
                <a:latin typeface="HY헤드라인M"/>
                <a:ea typeface="HY헤드라인M"/>
              </a:rPr>
              <a:t>ⓐ</a:t>
            </a:r>
            <a:r>
              <a:rPr lang="en-US" altLang="ko-KR" sz="2400" dirty="0" smtClean="0"/>
              <a:t> enhanced accuracy of tail risk measurement </a:t>
            </a:r>
          </a:p>
          <a:p>
            <a:r>
              <a:rPr lang="en-US" altLang="ko-KR" sz="2400" dirty="0" smtClean="0">
                <a:latin typeface="HY헤드라인M"/>
                <a:ea typeface="HY헤드라인M"/>
              </a:rPr>
              <a:t>ⓑ </a:t>
            </a:r>
            <a:r>
              <a:rPr lang="en-US" altLang="ko-KR" sz="2400" dirty="0" smtClean="0"/>
              <a:t>estimation of spillover effects of funding liquidity risks </a:t>
            </a:r>
            <a:r>
              <a:rPr lang="en-US" altLang="ko-KR" sz="2400" dirty="0" smtClean="0">
                <a:latin typeface="HY헤드라인M"/>
                <a:ea typeface="HY헤드라인M"/>
              </a:rPr>
              <a:t>ⓒ </a:t>
            </a:r>
            <a:r>
              <a:rPr lang="en-US" altLang="ko-KR" sz="2400" dirty="0" smtClean="0"/>
              <a:t>estimation of credit crunch losses stemming from </a:t>
            </a:r>
          </a:p>
          <a:p>
            <a:r>
              <a:rPr lang="en-US" altLang="ko-KR" sz="2400" dirty="0" smtClean="0"/>
              <a:t>    macro financial feedback effects </a:t>
            </a:r>
          </a:p>
          <a:p>
            <a:r>
              <a:rPr lang="en-US" altLang="ko-KR" sz="2400" dirty="0" smtClean="0">
                <a:latin typeface="HY헤드라인M"/>
                <a:ea typeface="HY헤드라인M"/>
              </a:rPr>
              <a:t>ⓓ </a:t>
            </a:r>
            <a:r>
              <a:rPr lang="en-US" altLang="ko-KR" sz="2400" dirty="0" smtClean="0"/>
              <a:t>setting out of a multi-period model</a:t>
            </a:r>
            <a:endParaRPr lang="en-US" altLang="ko-KR" sz="2400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4636EE-4FF8-41EF-8DB9-FFC6AC1DAEF9}" type="slidenum">
              <a:rPr lang="ko-KR" altLang="en-US" smtClean="0"/>
              <a:pPr>
                <a:defRPr/>
              </a:pPr>
              <a:t>15</a:t>
            </a:fld>
            <a:endParaRPr lang="ko-KR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8" name="그룹 17"/>
          <p:cNvGrpSpPr>
            <a:grpSpLocks/>
          </p:cNvGrpSpPr>
          <p:nvPr/>
        </p:nvGrpSpPr>
        <p:grpSpPr bwMode="auto">
          <a:xfrm>
            <a:off x="428625" y="219075"/>
            <a:ext cx="8319839" cy="637904"/>
            <a:chOff x="428596" y="219054"/>
            <a:chExt cx="8320358" cy="638173"/>
          </a:xfrm>
        </p:grpSpPr>
        <p:sp>
          <p:nvSpPr>
            <p:cNvPr id="20" name="TextBox 19"/>
            <p:cNvSpPr txBox="1"/>
            <p:nvPr/>
          </p:nvSpPr>
          <p:spPr>
            <a:xfrm>
              <a:off x="885824" y="219054"/>
              <a:ext cx="7863130" cy="52344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2400" b="1" dirty="0">
                  <a:solidFill>
                    <a:schemeClr val="tx2">
                      <a:lumMod val="75000"/>
                    </a:schemeClr>
                  </a:solidFill>
                  <a:latin typeface="+mn-lt"/>
                </a:rPr>
                <a:t>   </a:t>
              </a:r>
              <a:r>
                <a:rPr kumimoji="0" lang="en-US" altLang="ko-KR" sz="2800" b="1" dirty="0" smtClean="0">
                  <a:solidFill>
                    <a:schemeClr val="tx2">
                      <a:lumMod val="75000"/>
                    </a:schemeClr>
                  </a:solidFill>
                  <a:latin typeface="+mn-lt"/>
                </a:rPr>
                <a:t>Assessing systemic risk(2)</a:t>
              </a:r>
              <a:endParaRPr kumimoji="0" lang="ko-KR" altLang="en-US" sz="2800" b="1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</a:endParaRPr>
            </a:p>
          </p:txBody>
        </p:sp>
        <p:grpSp>
          <p:nvGrpSpPr>
            <p:cNvPr id="18441" name="그룹 9"/>
            <p:cNvGrpSpPr>
              <a:grpSpLocks/>
            </p:cNvGrpSpPr>
            <p:nvPr/>
          </p:nvGrpSpPr>
          <p:grpSpPr bwMode="auto">
            <a:xfrm>
              <a:off x="428596" y="229940"/>
              <a:ext cx="736147" cy="627287"/>
              <a:chOff x="2500299" y="2730270"/>
              <a:chExt cx="736147" cy="627287"/>
            </a:xfrm>
          </p:grpSpPr>
          <p:sp>
            <p:nvSpPr>
              <p:cNvPr id="22" name="모서리가 둥근 직사각형 21"/>
              <p:cNvSpPr/>
              <p:nvPr/>
            </p:nvSpPr>
            <p:spPr>
              <a:xfrm>
                <a:off x="2665409" y="2730502"/>
                <a:ext cx="571536" cy="500273"/>
              </a:xfrm>
              <a:prstGeom prst="round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Aft>
                    <a:spcPts val="0"/>
                  </a:spcAft>
                  <a:defRPr/>
                </a:pPr>
                <a:r>
                  <a:rPr kumimoji="0" lang="en-US" altLang="ko-KR" sz="2400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3</a:t>
                </a:r>
                <a:endParaRPr kumimoji="0" lang="en-US" altLang="ko-KR" sz="24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23" name="모서리가 둥근 직사각형 22"/>
              <p:cNvSpPr/>
              <p:nvPr/>
            </p:nvSpPr>
            <p:spPr>
              <a:xfrm>
                <a:off x="2500299" y="3071958"/>
                <a:ext cx="285768" cy="285871"/>
              </a:xfrm>
              <a:prstGeom prst="roundRect">
                <a:avLst/>
              </a:prstGeom>
              <a:solidFill>
                <a:srgbClr val="000099">
                  <a:alpha val="3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Aft>
                    <a:spcPts val="0"/>
                  </a:spcAft>
                  <a:defRPr/>
                </a:pPr>
                <a:endParaRPr kumimoji="0" lang="ko-KR" altLang="en-US" sz="1800"/>
              </a:p>
            </p:txBody>
          </p:sp>
        </p:grpSp>
      </p:grpSp>
      <p:sp>
        <p:nvSpPr>
          <p:cNvPr id="21" name="TextBox 28"/>
          <p:cNvSpPr txBox="1">
            <a:spLocks noChangeArrowheads="1"/>
          </p:cNvSpPr>
          <p:nvPr/>
        </p:nvSpPr>
        <p:spPr bwMode="auto">
          <a:xfrm>
            <a:off x="397207" y="4135720"/>
            <a:ext cx="8192021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 sz="2400" dirty="0" smtClean="0"/>
              <a:t>                                                                  </a:t>
            </a:r>
          </a:p>
          <a:p>
            <a:r>
              <a:rPr lang="en-US" altLang="ko-KR" sz="2400" dirty="0" smtClean="0"/>
              <a:t>The six modules in SAMP </a:t>
            </a:r>
          </a:p>
          <a:p>
            <a:r>
              <a:rPr lang="en-US" altLang="ko-KR" sz="2400" dirty="0" smtClean="0">
                <a:latin typeface="HY헤드라인M"/>
                <a:ea typeface="HY헤드라인M"/>
              </a:rPr>
              <a:t>①</a:t>
            </a:r>
            <a:r>
              <a:rPr lang="en-US" altLang="ko-KR" sz="2400" dirty="0" smtClean="0"/>
              <a:t> Macro risk factor probability </a:t>
            </a:r>
            <a:r>
              <a:rPr lang="en-US" altLang="ko-KR" sz="2400" dirty="0" smtClean="0">
                <a:latin typeface="HY헤드라인M"/>
                <a:ea typeface="HY헤드라인M"/>
              </a:rPr>
              <a:t>②</a:t>
            </a:r>
            <a:r>
              <a:rPr lang="en-US" altLang="ko-KR" sz="2400" dirty="0" smtClean="0"/>
              <a:t> Bank profit &amp; loss </a:t>
            </a:r>
          </a:p>
          <a:p>
            <a:r>
              <a:rPr lang="en-US" altLang="ko-KR" sz="2400" dirty="0" smtClean="0">
                <a:latin typeface="HY헤드라인M"/>
                <a:ea typeface="HY헤드라인M"/>
              </a:rPr>
              <a:t>③ </a:t>
            </a:r>
            <a:r>
              <a:rPr lang="en-US" altLang="ko-KR" sz="2400" dirty="0" smtClean="0"/>
              <a:t>Failure loss spillover </a:t>
            </a:r>
            <a:r>
              <a:rPr lang="en-US" altLang="ko-KR" sz="2400" dirty="0" smtClean="0">
                <a:latin typeface="HY헤드라인M"/>
                <a:ea typeface="HY헤드라인M"/>
              </a:rPr>
              <a:t>④ </a:t>
            </a:r>
            <a:r>
              <a:rPr lang="en-US" altLang="ko-KR" sz="2400" dirty="0" smtClean="0"/>
              <a:t>Funding liquidity spillover</a:t>
            </a:r>
          </a:p>
          <a:p>
            <a:r>
              <a:rPr lang="en-US" altLang="ko-KR" sz="2400" dirty="0" smtClean="0">
                <a:latin typeface="HY헤드라인M"/>
                <a:ea typeface="HY헤드라인M"/>
              </a:rPr>
              <a:t>⑤ </a:t>
            </a:r>
            <a:r>
              <a:rPr lang="en-US" altLang="ko-KR" sz="2400" dirty="0" smtClean="0"/>
              <a:t>Multiple period spillover </a:t>
            </a:r>
            <a:r>
              <a:rPr lang="en-US" altLang="ko-KR" sz="2400" dirty="0" smtClean="0">
                <a:latin typeface="HY헤드라인M"/>
                <a:ea typeface="HY헤드라인M"/>
              </a:rPr>
              <a:t>⑥ </a:t>
            </a:r>
            <a:r>
              <a:rPr lang="en-US" altLang="ko-KR" sz="2400" dirty="0" smtClean="0"/>
              <a:t>Systemic risk indicator</a:t>
            </a:r>
          </a:p>
          <a:p>
            <a:endParaRPr lang="en-US" altLang="ko-KR" sz="2400" dirty="0" smtClean="0"/>
          </a:p>
          <a:p>
            <a:endParaRPr lang="en-US" altLang="ko-KR" sz="2400" dirty="0"/>
          </a:p>
        </p:txBody>
      </p:sp>
      <p:sp>
        <p:nvSpPr>
          <p:cNvPr id="2" name="직사각형 1"/>
          <p:cNvSpPr/>
          <p:nvPr/>
        </p:nvSpPr>
        <p:spPr>
          <a:xfrm>
            <a:off x="714375" y="2793124"/>
            <a:ext cx="1553369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Macro risk factors (</a:t>
            </a:r>
            <a:r>
              <a:rPr lang="en-US" altLang="ko-KR" dirty="0" smtClean="0">
                <a:latin typeface="HY헤드라인M"/>
                <a:ea typeface="HY헤드라인M"/>
              </a:rPr>
              <a:t>①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10" name="직사각형 9"/>
          <p:cNvSpPr/>
          <p:nvPr/>
        </p:nvSpPr>
        <p:spPr>
          <a:xfrm>
            <a:off x="2987824" y="2802858"/>
            <a:ext cx="1584176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First round</a:t>
            </a:r>
          </a:p>
          <a:p>
            <a:pPr algn="ctr"/>
            <a:r>
              <a:rPr lang="en-US" altLang="ko-KR" dirty="0" smtClean="0"/>
              <a:t>losses(</a:t>
            </a:r>
            <a:r>
              <a:rPr lang="en-US" altLang="ko-KR" dirty="0" smtClean="0">
                <a:latin typeface="HY헤드라인M"/>
                <a:ea typeface="HY헤드라인M"/>
              </a:rPr>
              <a:t>②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12" name="직사각형 11"/>
          <p:cNvSpPr/>
          <p:nvPr/>
        </p:nvSpPr>
        <p:spPr>
          <a:xfrm>
            <a:off x="5292080" y="2361076"/>
            <a:ext cx="3024336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Losses from another bank’s failure</a:t>
            </a:r>
            <a:r>
              <a:rPr lang="en-US" altLang="ko-KR" dirty="0"/>
              <a:t> </a:t>
            </a:r>
            <a:r>
              <a:rPr lang="en-US" altLang="ko-KR" dirty="0" smtClean="0"/>
              <a:t>(</a:t>
            </a:r>
            <a:r>
              <a:rPr lang="en-US" altLang="ko-KR" dirty="0" smtClean="0">
                <a:latin typeface="HY헤드라인M"/>
                <a:ea typeface="HY헤드라인M"/>
              </a:rPr>
              <a:t>③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13" name="직사각형 12"/>
          <p:cNvSpPr/>
          <p:nvPr/>
        </p:nvSpPr>
        <p:spPr>
          <a:xfrm>
            <a:off x="5292080" y="3429000"/>
            <a:ext cx="3024336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Losses from market liquidity shortage(</a:t>
            </a:r>
            <a:r>
              <a:rPr lang="en-US" altLang="ko-KR" dirty="0" smtClean="0">
                <a:latin typeface="HY헤드라인M"/>
                <a:ea typeface="HY헤드라인M"/>
              </a:rPr>
              <a:t>④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4" name="오른쪽 화살표 3"/>
          <p:cNvSpPr/>
          <p:nvPr/>
        </p:nvSpPr>
        <p:spPr>
          <a:xfrm>
            <a:off x="2339752" y="3225172"/>
            <a:ext cx="504056" cy="81742"/>
          </a:xfrm>
          <a:prstGeom prst="rightArrow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오른쪽 화살표 14"/>
          <p:cNvSpPr/>
          <p:nvPr/>
        </p:nvSpPr>
        <p:spPr>
          <a:xfrm rot="19585592">
            <a:off x="4686084" y="3002449"/>
            <a:ext cx="510411" cy="45719"/>
          </a:xfrm>
          <a:prstGeom prst="rightArrow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오른쪽 화살표 15"/>
          <p:cNvSpPr/>
          <p:nvPr/>
        </p:nvSpPr>
        <p:spPr>
          <a:xfrm rot="2029426">
            <a:off x="4688506" y="3511872"/>
            <a:ext cx="504056" cy="54415"/>
          </a:xfrm>
          <a:prstGeom prst="rightArrow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4" name="직선 연결선 23"/>
          <p:cNvCxnSpPr/>
          <p:nvPr/>
        </p:nvCxnSpPr>
        <p:spPr>
          <a:xfrm>
            <a:off x="8330702" y="3808659"/>
            <a:ext cx="144016" cy="0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직선 연결선 13"/>
          <p:cNvCxnSpPr/>
          <p:nvPr/>
        </p:nvCxnSpPr>
        <p:spPr>
          <a:xfrm>
            <a:off x="8460432" y="2757120"/>
            <a:ext cx="0" cy="1067924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/>
        </p:nvCxnSpPr>
        <p:spPr>
          <a:xfrm>
            <a:off x="8325942" y="2773758"/>
            <a:ext cx="144016" cy="0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연결선 26"/>
          <p:cNvCxnSpPr/>
          <p:nvPr/>
        </p:nvCxnSpPr>
        <p:spPr>
          <a:xfrm>
            <a:off x="8460432" y="3302943"/>
            <a:ext cx="288032" cy="3290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직선 연결선 27"/>
          <p:cNvCxnSpPr/>
          <p:nvPr/>
        </p:nvCxnSpPr>
        <p:spPr>
          <a:xfrm>
            <a:off x="8594922" y="2126000"/>
            <a:ext cx="0" cy="1161181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직선 연결선 29"/>
          <p:cNvCxnSpPr/>
          <p:nvPr/>
        </p:nvCxnSpPr>
        <p:spPr>
          <a:xfrm>
            <a:off x="1403648" y="2145052"/>
            <a:ext cx="7200800" cy="0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오른쪽 화살표 32"/>
          <p:cNvSpPr/>
          <p:nvPr/>
        </p:nvSpPr>
        <p:spPr>
          <a:xfrm rot="5400000" flipV="1">
            <a:off x="1120476" y="2428228"/>
            <a:ext cx="612068" cy="45719"/>
          </a:xfrm>
          <a:prstGeom prst="rightArrow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" name="오른쪽 화살표 37"/>
          <p:cNvSpPr/>
          <p:nvPr/>
        </p:nvSpPr>
        <p:spPr>
          <a:xfrm>
            <a:off x="8453775" y="3274320"/>
            <a:ext cx="366697" cy="50933"/>
          </a:xfrm>
          <a:prstGeom prst="rightArrow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TextBox 35"/>
          <p:cNvSpPr txBox="1"/>
          <p:nvPr/>
        </p:nvSpPr>
        <p:spPr>
          <a:xfrm>
            <a:off x="8748464" y="3081156"/>
            <a:ext cx="3955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latin typeface="HY헤드라인M"/>
                <a:ea typeface="HY헤드라인M"/>
              </a:rPr>
              <a:t>⑥</a:t>
            </a:r>
            <a:endParaRPr lang="ko-KR" alt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4176464" y="1785591"/>
            <a:ext cx="3955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latin typeface="HY헤드라인M"/>
                <a:ea typeface="HY헤드라인M"/>
              </a:rPr>
              <a:t>⑤</a:t>
            </a:r>
            <a:endParaRPr lang="ko-KR" altLang="en-US" dirty="0"/>
          </a:p>
        </p:txBody>
      </p:sp>
      <p:sp>
        <p:nvSpPr>
          <p:cNvPr id="26" name="직사각형 25"/>
          <p:cNvSpPr/>
          <p:nvPr/>
        </p:nvSpPr>
        <p:spPr>
          <a:xfrm>
            <a:off x="611560" y="1424972"/>
            <a:ext cx="3960440" cy="43204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Shock transmission in SAMP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4636EE-4FF8-41EF-8DB9-FFC6AC1DAEF9}" type="slidenum">
              <a:rPr lang="ko-KR" altLang="en-US" smtClean="0"/>
              <a:pPr>
                <a:defRPr/>
              </a:pPr>
              <a:t>16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9872421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843808" y="2492896"/>
            <a:ext cx="33843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4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</a:t>
            </a:r>
            <a:endParaRPr lang="ko-KR" altLang="en-US" sz="4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4636EE-4FF8-41EF-8DB9-FFC6AC1DAEF9}" type="slidenum">
              <a:rPr lang="ko-KR" altLang="en-US" smtClean="0"/>
              <a:pPr>
                <a:defRPr/>
              </a:pPr>
              <a:t>17</a:t>
            </a:fld>
            <a:endParaRPr lang="ko-KR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1113" y="99392"/>
            <a:ext cx="9177338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2291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3600" b="1" dirty="0" smtClean="0"/>
              <a:t>&lt;Contents&gt;</a:t>
            </a:r>
          </a:p>
        </p:txBody>
      </p:sp>
      <p:sp>
        <p:nvSpPr>
          <p:cNvPr id="3076" name="세로 텍스트 개체 틀 3"/>
          <p:cNvSpPr>
            <a:spLocks noGrp="1"/>
          </p:cNvSpPr>
          <p:nvPr>
            <p:ph type="body" orient="vert" idx="1"/>
          </p:nvPr>
        </p:nvSpPr>
        <p:spPr>
          <a:xfrm>
            <a:off x="1310176" y="2514079"/>
            <a:ext cx="7272808" cy="914921"/>
          </a:xfrm>
        </p:spPr>
        <p:txBody>
          <a:bodyPr vert="horz">
            <a:noAutofit/>
          </a:bodyPr>
          <a:lstStyle/>
          <a:p>
            <a:pPr marL="540000" indent="-540000" eaLnBrk="1" hangingPunct="1">
              <a:buFont typeface="Arial" charset="0"/>
              <a:buNone/>
              <a:defRPr/>
            </a:pPr>
            <a:r>
              <a:rPr lang="en-US" altLang="ko-KR" sz="2600" b="1" dirty="0" smtClean="0">
                <a:solidFill>
                  <a:schemeClr val="accent4"/>
                </a:solidFill>
              </a:rPr>
              <a:t>Ⅰ. Major changes in the financial stability role of BOK</a:t>
            </a:r>
          </a:p>
          <a:p>
            <a:pPr marL="540000" indent="-464400" eaLnBrk="1" hangingPunct="1">
              <a:buNone/>
              <a:defRPr/>
            </a:pPr>
            <a:endParaRPr lang="ko-KR" altLang="en-US" sz="2600" dirty="0" smtClean="0"/>
          </a:p>
        </p:txBody>
      </p:sp>
      <p:pic>
        <p:nvPicPr>
          <p:cNvPr id="1229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29500" y="6669360"/>
            <a:ext cx="1693863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세로 텍스트 개체 틀 3"/>
          <p:cNvSpPr txBox="1">
            <a:spLocks/>
          </p:cNvSpPr>
          <p:nvPr/>
        </p:nvSpPr>
        <p:spPr bwMode="auto">
          <a:xfrm>
            <a:off x="1302801" y="4314279"/>
            <a:ext cx="7272808" cy="914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540000" indent="-540000" eaLnBrk="1" hangingPunct="1">
              <a:buFont typeface="Arial" charset="0"/>
              <a:buNone/>
              <a:defRPr/>
            </a:pPr>
            <a:r>
              <a:rPr lang="en-US" altLang="ko-KR" sz="2600" b="1" dirty="0" smtClean="0">
                <a:solidFill>
                  <a:schemeClr val="accent4"/>
                </a:solidFill>
              </a:rPr>
              <a:t>Ⅱ. Key functions of BOK in relation to financial stability</a:t>
            </a:r>
            <a:endParaRPr kumimoji="0" lang="ko-KR" alt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슬라이드 번호 개체 틀 1"/>
          <p:cNvSpPr txBox="1">
            <a:spLocks/>
          </p:cNvSpPr>
          <p:nvPr/>
        </p:nvSpPr>
        <p:spPr>
          <a:xfrm>
            <a:off x="134144" y="659226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ko-KR"/>
            </a:defPPr>
            <a:lvl1pPr algn="r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2200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2200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2200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2200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2200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2200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2200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2200" kern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9pPr>
          </a:lstStyle>
          <a:p>
            <a:pPr algn="l">
              <a:defRPr/>
            </a:pPr>
            <a:fld id="{464636EE-4FF8-41EF-8DB9-FFC6AC1DAEF9}" type="slidenum">
              <a:rPr lang="ko-KR" altLang="en-US" smtClean="0"/>
              <a:pPr algn="l">
                <a:defRPr/>
              </a:pPr>
              <a:t>1</a:t>
            </a:fld>
            <a:endParaRPr lang="ko-KR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755650" y="1931988"/>
            <a:ext cx="7848600" cy="3024187"/>
          </a:xfrm>
          <a:prstGeom prst="rect">
            <a:avLst/>
          </a:prstGeom>
          <a:gradFill>
            <a:gsLst>
              <a:gs pos="0">
                <a:srgbClr val="BBE0E3">
                  <a:lumMod val="75000"/>
                  <a:shade val="30000"/>
                  <a:satMod val="115000"/>
                </a:srgbClr>
              </a:gs>
              <a:gs pos="50000">
                <a:srgbClr val="BBE0E3">
                  <a:lumMod val="75000"/>
                  <a:shade val="67500"/>
                  <a:satMod val="115000"/>
                </a:srgbClr>
              </a:gs>
              <a:gs pos="100000">
                <a:srgbClr val="BBE0E3">
                  <a:lumMod val="75000"/>
                  <a:shade val="100000"/>
                  <a:satMod val="115000"/>
                </a:srgbClr>
              </a:gs>
            </a:gsLst>
            <a:lin ang="2700000" scaled="1"/>
          </a:gradFill>
          <a:ln w="9525" algn="ctr">
            <a:solidFill>
              <a:schemeClr val="tx2">
                <a:lumMod val="20000"/>
                <a:lumOff val="8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800" dirty="0">
              <a:latin typeface="+mn-lt"/>
              <a:ea typeface="+mn-ea"/>
            </a:endParaRPr>
          </a:p>
        </p:txBody>
      </p:sp>
      <p:cxnSp>
        <p:nvCxnSpPr>
          <p:cNvPr id="8" name="직선 연결선 7"/>
          <p:cNvCxnSpPr/>
          <p:nvPr/>
        </p:nvCxnSpPr>
        <p:spPr>
          <a:xfrm>
            <a:off x="1763713" y="3875088"/>
            <a:ext cx="6624637" cy="1587"/>
          </a:xfrm>
          <a:prstGeom prst="line">
            <a:avLst/>
          </a:prstGeom>
          <a:ln w="25400"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16" name="Text Box 2"/>
          <p:cNvSpPr txBox="1">
            <a:spLocks noChangeArrowheads="1"/>
          </p:cNvSpPr>
          <p:nvPr/>
        </p:nvSpPr>
        <p:spPr bwMode="auto">
          <a:xfrm>
            <a:off x="1763688" y="3068960"/>
            <a:ext cx="6910388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altLang="ko-KR" sz="2300" dirty="0" smtClean="0">
                <a:latin typeface="휴먼엑스포" pitchFamily="18" charset="-127"/>
                <a:ea typeface="휴먼엑스포" pitchFamily="18" charset="-127"/>
              </a:rPr>
              <a:t> Major changes in financial </a:t>
            </a:r>
          </a:p>
          <a:p>
            <a:pPr>
              <a:spcBef>
                <a:spcPts val="0"/>
              </a:spcBef>
            </a:pPr>
            <a:r>
              <a:rPr kumimoji="0" lang="en-US" altLang="ko-KR" sz="2300" dirty="0" smtClean="0">
                <a:latin typeface="휴먼엑스포" pitchFamily="18" charset="-127"/>
                <a:ea typeface="휴먼엑스포" pitchFamily="18" charset="-127"/>
              </a:rPr>
              <a:t> stability role of BOK</a:t>
            </a:r>
            <a:endParaRPr kumimoji="0" lang="en-US" altLang="ko-KR" sz="2300" dirty="0"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11" name="순서도: 연결자 10"/>
          <p:cNvSpPr/>
          <p:nvPr/>
        </p:nvSpPr>
        <p:spPr bwMode="auto">
          <a:xfrm>
            <a:off x="827584" y="5070716"/>
            <a:ext cx="179388" cy="179387"/>
          </a:xfrm>
          <a:prstGeom prst="flowChartConnector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endParaRPr kumimoji="0" lang="ko-KR" altLang="en-US" sz="18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4" name="순서도: 연결자 13"/>
          <p:cNvSpPr/>
          <p:nvPr/>
        </p:nvSpPr>
        <p:spPr bwMode="auto">
          <a:xfrm>
            <a:off x="1345416" y="5070716"/>
            <a:ext cx="179388" cy="179387"/>
          </a:xfrm>
          <a:prstGeom prst="flowChartConnector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endParaRPr kumimoji="0" lang="ko-KR" altLang="en-US" sz="1800" dirty="0">
              <a:solidFill>
                <a:schemeClr val="bg2">
                  <a:lumMod val="75000"/>
                </a:schemeClr>
              </a:solidFill>
            </a:endParaRPr>
          </a:p>
        </p:txBody>
      </p:sp>
      <p:grpSp>
        <p:nvGrpSpPr>
          <p:cNvPr id="16" name="그룹 15"/>
          <p:cNvGrpSpPr/>
          <p:nvPr/>
        </p:nvGrpSpPr>
        <p:grpSpPr>
          <a:xfrm>
            <a:off x="1043608" y="3074665"/>
            <a:ext cx="714375" cy="714375"/>
            <a:chOff x="912813" y="2570163"/>
            <a:chExt cx="714375" cy="714375"/>
          </a:xfrm>
        </p:grpSpPr>
        <p:sp>
          <p:nvSpPr>
            <p:cNvPr id="17" name="모서리가 둥근 직사각형 16"/>
            <p:cNvSpPr/>
            <p:nvPr/>
          </p:nvSpPr>
          <p:spPr>
            <a:xfrm>
              <a:off x="1055688" y="2570163"/>
              <a:ext cx="571500" cy="500062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Aft>
                  <a:spcPts val="0"/>
                </a:spcAft>
                <a:defRPr/>
              </a:pPr>
              <a:r>
                <a:rPr kumimoji="0" lang="en-US" altLang="ko-KR" sz="18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Ⅰ</a:t>
              </a:r>
              <a:endParaRPr kumimoji="0" lang="ko-KR" altLang="en-U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8" name="모서리가 둥근 직사각형 17"/>
            <p:cNvSpPr/>
            <p:nvPr/>
          </p:nvSpPr>
          <p:spPr>
            <a:xfrm>
              <a:off x="912813" y="2998788"/>
              <a:ext cx="285750" cy="285750"/>
            </a:xfrm>
            <a:prstGeom prst="roundRect">
              <a:avLst/>
            </a:prstGeom>
            <a:solidFill>
              <a:srgbClr val="000099">
                <a:alpha val="3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Aft>
                  <a:spcPts val="0"/>
                </a:spcAft>
                <a:defRPr/>
              </a:pPr>
              <a:endParaRPr kumimoji="0" lang="ko-KR" altLang="en-US" sz="1800" dirty="0"/>
            </a:p>
          </p:txBody>
        </p:sp>
      </p:grpSp>
      <p:grpSp>
        <p:nvGrpSpPr>
          <p:cNvPr id="15" name="그룹 14"/>
          <p:cNvGrpSpPr/>
          <p:nvPr/>
        </p:nvGrpSpPr>
        <p:grpSpPr>
          <a:xfrm>
            <a:off x="6357938" y="4976813"/>
            <a:ext cx="2228850" cy="446087"/>
            <a:chOff x="6357938" y="4976813"/>
            <a:chExt cx="2228850" cy="446087"/>
          </a:xfrm>
        </p:grpSpPr>
        <p:pic>
          <p:nvPicPr>
            <p:cNvPr id="13327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357938" y="4976813"/>
              <a:ext cx="500062" cy="4460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28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929438" y="5016500"/>
              <a:ext cx="1657350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86578" y="2071678"/>
            <a:ext cx="1714512" cy="1731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21" name="순서도: 연결자 20"/>
          <p:cNvSpPr/>
          <p:nvPr/>
        </p:nvSpPr>
        <p:spPr bwMode="auto">
          <a:xfrm>
            <a:off x="1080244" y="5070716"/>
            <a:ext cx="179388" cy="179387"/>
          </a:xfrm>
          <a:prstGeom prst="flowChartConnector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endParaRPr kumimoji="0" lang="ko-KR" altLang="en-US" sz="18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4636EE-4FF8-41EF-8DB9-FFC6AC1DAEF9}" type="slidenum">
              <a:rPr lang="ko-KR" altLang="en-US" smtClean="0"/>
              <a:pPr>
                <a:defRPr/>
              </a:pPr>
              <a:t>2</a:t>
            </a:fld>
            <a:endParaRPr lang="ko-KR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2"/>
          <p:cNvSpPr txBox="1"/>
          <p:nvPr/>
        </p:nvSpPr>
        <p:spPr bwMode="auto">
          <a:xfrm>
            <a:off x="395536" y="1484784"/>
            <a:ext cx="856895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>
              <a:buSzPct val="80000"/>
              <a:buFont typeface="Wingdings" pitchFamily="2" charset="2"/>
              <a:buChar char="u"/>
            </a:pPr>
            <a:r>
              <a:rPr lang="en-US" altLang="ko-KR" sz="2400" dirty="0" smtClean="0">
                <a:latin typeface="+mn-lt"/>
              </a:rPr>
              <a:t> The Bank of Korea: LLR</a:t>
            </a:r>
          </a:p>
          <a:p>
            <a:pPr marL="0" lvl="2">
              <a:buSzPct val="80000"/>
              <a:buFont typeface="Wingdings" pitchFamily="2" charset="2"/>
              <a:buChar char="u"/>
            </a:pPr>
            <a:r>
              <a:rPr lang="en-US" altLang="ko-KR" sz="2400" dirty="0" smtClean="0">
                <a:latin typeface="+mn-lt"/>
              </a:rPr>
              <a:t> </a:t>
            </a:r>
            <a:r>
              <a:rPr lang="en-US" altLang="ko-KR" sz="2400" dirty="0" smtClean="0"/>
              <a:t>The Ministry of Finance and Economy(MOFE): regulation</a:t>
            </a:r>
          </a:p>
          <a:p>
            <a:pPr marL="0" lvl="2">
              <a:buSzPct val="80000"/>
              <a:buFont typeface="Wingdings" pitchFamily="2" charset="2"/>
              <a:buChar char="u"/>
            </a:pPr>
            <a:r>
              <a:rPr lang="en-US" altLang="ko-KR" sz="2400" dirty="0" smtClean="0">
                <a:latin typeface="+mn-lt"/>
              </a:rPr>
              <a:t> Supervisory agencies: supervision</a:t>
            </a:r>
            <a:endParaRPr kumimoji="0" lang="en-US" altLang="ko-KR" sz="2000" dirty="0">
              <a:latin typeface="+mn-lt"/>
              <a:ea typeface="+mn-ea"/>
            </a:endParaRPr>
          </a:p>
        </p:txBody>
      </p:sp>
      <p:grpSp>
        <p:nvGrpSpPr>
          <p:cNvPr id="5" name="그룹 15"/>
          <p:cNvGrpSpPr>
            <a:grpSpLocks/>
          </p:cNvGrpSpPr>
          <p:nvPr/>
        </p:nvGrpSpPr>
        <p:grpSpPr bwMode="auto">
          <a:xfrm>
            <a:off x="428626" y="219075"/>
            <a:ext cx="8319838" cy="830997"/>
            <a:chOff x="428626" y="219075"/>
            <a:chExt cx="7477124" cy="830997"/>
          </a:xfrm>
        </p:grpSpPr>
        <p:sp>
          <p:nvSpPr>
            <p:cNvPr id="12" name="TextBox 11"/>
            <p:cNvSpPr txBox="1"/>
            <p:nvPr/>
          </p:nvSpPr>
          <p:spPr>
            <a:xfrm>
              <a:off x="885825" y="219075"/>
              <a:ext cx="7019925" cy="83099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2400" b="1" dirty="0">
                  <a:latin typeface="+mn-lt"/>
                </a:rPr>
                <a:t>   </a:t>
              </a:r>
              <a:r>
                <a:rPr kumimoji="0" lang="en-US" altLang="ko-KR" sz="2800" b="1" dirty="0" smtClean="0">
                  <a:solidFill>
                    <a:schemeClr val="tx2">
                      <a:lumMod val="75000"/>
                    </a:schemeClr>
                  </a:solidFill>
                  <a:latin typeface="+mn-lt"/>
                </a:rPr>
                <a:t>Financial stability framework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2000" b="1" dirty="0" smtClean="0">
                  <a:solidFill>
                    <a:schemeClr val="tx2">
                      <a:lumMod val="75000"/>
                    </a:schemeClr>
                  </a:solidFill>
                  <a:latin typeface="+mn-lt"/>
                </a:rPr>
                <a:t>                  - before April 1998 -</a:t>
              </a:r>
              <a:endParaRPr kumimoji="0" lang="ko-KR" altLang="en-US" sz="1800" b="1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</a:endParaRPr>
            </a:p>
          </p:txBody>
        </p:sp>
        <p:grpSp>
          <p:nvGrpSpPr>
            <p:cNvPr id="6" name="그룹 9"/>
            <p:cNvGrpSpPr>
              <a:grpSpLocks/>
            </p:cNvGrpSpPr>
            <p:nvPr/>
          </p:nvGrpSpPr>
          <p:grpSpPr bwMode="auto">
            <a:xfrm>
              <a:off x="428626" y="230188"/>
              <a:ext cx="617406" cy="627062"/>
              <a:chOff x="2500299" y="2730270"/>
              <a:chExt cx="617026" cy="627287"/>
            </a:xfrm>
          </p:grpSpPr>
          <p:sp>
            <p:nvSpPr>
              <p:cNvPr id="28" name="모서리가 둥근 직사각형 27"/>
              <p:cNvSpPr/>
              <p:nvPr/>
            </p:nvSpPr>
            <p:spPr>
              <a:xfrm>
                <a:off x="2665297" y="2730270"/>
                <a:ext cx="452028" cy="500241"/>
              </a:xfrm>
              <a:prstGeom prst="round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Aft>
                    <a:spcPts val="0"/>
                  </a:spcAft>
                  <a:defRPr/>
                </a:pPr>
                <a:r>
                  <a:rPr kumimoji="0" lang="en-US" altLang="ko-KR" sz="2400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1</a:t>
                </a:r>
                <a:endParaRPr kumimoji="0" lang="en-US" altLang="ko-KR" sz="24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30" name="모서리가 둥근 직사각형 29"/>
              <p:cNvSpPr/>
              <p:nvPr/>
            </p:nvSpPr>
            <p:spPr>
              <a:xfrm>
                <a:off x="2500299" y="3071704"/>
                <a:ext cx="285574" cy="285853"/>
              </a:xfrm>
              <a:prstGeom prst="roundRect">
                <a:avLst/>
              </a:prstGeom>
              <a:solidFill>
                <a:srgbClr val="000099">
                  <a:alpha val="3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Aft>
                    <a:spcPts val="0"/>
                  </a:spcAft>
                  <a:defRPr/>
                </a:pPr>
                <a:endParaRPr kumimoji="0" lang="ko-KR" altLang="en-US" sz="1800" dirty="0"/>
              </a:p>
            </p:txBody>
          </p:sp>
        </p:grpSp>
      </p:grpSp>
      <p:sp>
        <p:nvSpPr>
          <p:cNvPr id="59" name="Text Box 9"/>
          <p:cNvSpPr txBox="1">
            <a:spLocks noChangeArrowheads="1"/>
          </p:cNvSpPr>
          <p:nvPr/>
        </p:nvSpPr>
        <p:spPr bwMode="auto">
          <a:xfrm>
            <a:off x="755574" y="3645024"/>
            <a:ext cx="2386100" cy="53394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kumimoji="0" lang="en-AU" altLang="ko-KR" sz="1600" b="1" dirty="0">
                <a:latin typeface="Times New Roman" pitchFamily="18" charset="0"/>
              </a:rPr>
              <a:t>BOK</a:t>
            </a:r>
          </a:p>
          <a:p>
            <a:pPr algn="ctr">
              <a:lnSpc>
                <a:spcPct val="90000"/>
              </a:lnSpc>
            </a:pPr>
            <a:r>
              <a:rPr kumimoji="0" lang="en-AU" altLang="ko-KR" sz="1400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(Office of Bank Supervision)</a:t>
            </a:r>
          </a:p>
        </p:txBody>
      </p:sp>
      <p:sp>
        <p:nvSpPr>
          <p:cNvPr id="39" name="Text Box 27"/>
          <p:cNvSpPr txBox="1">
            <a:spLocks noChangeArrowheads="1"/>
          </p:cNvSpPr>
          <p:nvPr/>
        </p:nvSpPr>
        <p:spPr bwMode="auto">
          <a:xfrm>
            <a:off x="4197708" y="3645024"/>
            <a:ext cx="2325946" cy="528141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>
              <a:lnSpc>
                <a:spcPct val="165000"/>
              </a:lnSpc>
              <a:spcBef>
                <a:spcPts val="300"/>
              </a:spcBef>
            </a:pPr>
            <a:r>
              <a:rPr kumimoji="0" lang="en-AU" altLang="ko-KR" sz="1600" b="1" dirty="0">
                <a:latin typeface="Times New Roman" pitchFamily="18" charset="0"/>
              </a:rPr>
              <a:t>MOFE</a:t>
            </a:r>
          </a:p>
        </p:txBody>
      </p:sp>
      <p:grpSp>
        <p:nvGrpSpPr>
          <p:cNvPr id="61" name="그룹 60"/>
          <p:cNvGrpSpPr/>
          <p:nvPr/>
        </p:nvGrpSpPr>
        <p:grpSpPr>
          <a:xfrm>
            <a:off x="755574" y="3933056"/>
            <a:ext cx="7632847" cy="2256208"/>
            <a:chOff x="755574" y="4208734"/>
            <a:chExt cx="7632847" cy="2256208"/>
          </a:xfrm>
        </p:grpSpPr>
        <p:sp>
          <p:nvSpPr>
            <p:cNvPr id="60" name="Line 10"/>
            <p:cNvSpPr>
              <a:spLocks noChangeShapeType="1"/>
            </p:cNvSpPr>
            <p:nvPr/>
          </p:nvSpPr>
          <p:spPr bwMode="auto">
            <a:xfrm flipV="1">
              <a:off x="1263539" y="4467001"/>
              <a:ext cx="3342" cy="141321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 sz="1600" dirty="0"/>
            </a:p>
          </p:txBody>
        </p:sp>
        <p:grpSp>
          <p:nvGrpSpPr>
            <p:cNvPr id="35" name="Group 11"/>
            <p:cNvGrpSpPr>
              <a:grpSpLocks/>
            </p:cNvGrpSpPr>
            <p:nvPr/>
          </p:nvGrpSpPr>
          <p:grpSpPr bwMode="auto">
            <a:xfrm>
              <a:off x="755574" y="4826833"/>
              <a:ext cx="7632847" cy="1638109"/>
              <a:chOff x="2976" y="2392"/>
              <a:chExt cx="2284" cy="1129"/>
            </a:xfrm>
          </p:grpSpPr>
          <p:grpSp>
            <p:nvGrpSpPr>
              <p:cNvPr id="45" name="Group 12"/>
              <p:cNvGrpSpPr>
                <a:grpSpLocks/>
              </p:cNvGrpSpPr>
              <p:nvPr/>
            </p:nvGrpSpPr>
            <p:grpSpPr bwMode="auto">
              <a:xfrm>
                <a:off x="2976" y="2912"/>
                <a:ext cx="2284" cy="609"/>
                <a:chOff x="2976" y="2912"/>
                <a:chExt cx="2284" cy="609"/>
              </a:xfrm>
            </p:grpSpPr>
            <p:grpSp>
              <p:nvGrpSpPr>
                <p:cNvPr id="51" name="Group 13"/>
                <p:cNvGrpSpPr>
                  <a:grpSpLocks/>
                </p:cNvGrpSpPr>
                <p:nvPr/>
              </p:nvGrpSpPr>
              <p:grpSpPr bwMode="auto">
                <a:xfrm>
                  <a:off x="2976" y="3100"/>
                  <a:ext cx="2284" cy="421"/>
                  <a:chOff x="2976" y="3100"/>
                  <a:chExt cx="2284" cy="421"/>
                </a:xfrm>
              </p:grpSpPr>
              <p:sp>
                <p:nvSpPr>
                  <p:cNvPr id="55" name="Text Box 1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976" y="3100"/>
                    <a:ext cx="501" cy="421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ctr"/>
                    <a:r>
                      <a:rPr kumimoji="0" lang="en-AU" altLang="ko-KR" sz="1600" dirty="0">
                        <a:latin typeface="Times New Roman" pitchFamily="18" charset="0"/>
                      </a:rPr>
                      <a:t>Banks</a:t>
                    </a:r>
                  </a:p>
                </p:txBody>
              </p:sp>
              <p:sp>
                <p:nvSpPr>
                  <p:cNvPr id="56" name="Text Box 1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528" y="3100"/>
                    <a:ext cx="534" cy="421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ctr"/>
                    <a:r>
                      <a:rPr lang="en-AU" altLang="ko-KR" sz="1600" dirty="0">
                        <a:latin typeface="Times New Roman" pitchFamily="18" charset="0"/>
                      </a:rPr>
                      <a:t>Securities Companies</a:t>
                    </a:r>
                    <a:endParaRPr kumimoji="0" lang="en-AU" altLang="ko-KR" sz="1600" dirty="0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57" name="Text Box 1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104" y="3100"/>
                    <a:ext cx="534" cy="421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ctr"/>
                    <a:r>
                      <a:rPr lang="en-AU" altLang="ko-KR" sz="1600" dirty="0">
                        <a:latin typeface="Times New Roman" pitchFamily="18" charset="0"/>
                      </a:rPr>
                      <a:t>Insurance Companies</a:t>
                    </a:r>
                  </a:p>
                </p:txBody>
              </p:sp>
              <p:sp>
                <p:nvSpPr>
                  <p:cNvPr id="58" name="Text Box 1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680" y="3100"/>
                    <a:ext cx="580" cy="421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ctr"/>
                    <a:r>
                      <a:rPr kumimoji="0" lang="en-AU" altLang="ko-KR" sz="1600" dirty="0">
                        <a:latin typeface="Times New Roman" pitchFamily="18" charset="0"/>
                      </a:rPr>
                      <a:t>Non-Bank Financial Institutions</a:t>
                    </a:r>
                  </a:p>
                </p:txBody>
              </p:sp>
            </p:grpSp>
            <p:sp>
              <p:nvSpPr>
                <p:cNvPr id="52" name="Line 18"/>
                <p:cNvSpPr>
                  <a:spLocks noChangeShapeType="1"/>
                </p:cNvSpPr>
                <p:nvPr/>
              </p:nvSpPr>
              <p:spPr bwMode="auto">
                <a:xfrm flipV="1">
                  <a:off x="3777" y="2928"/>
                  <a:ext cx="0" cy="158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ko-KR" altLang="en-US" sz="1600" dirty="0"/>
                </a:p>
              </p:txBody>
            </p:sp>
            <p:sp>
              <p:nvSpPr>
                <p:cNvPr id="53" name="Line 19"/>
                <p:cNvSpPr>
                  <a:spLocks noChangeShapeType="1"/>
                </p:cNvSpPr>
                <p:nvPr/>
              </p:nvSpPr>
              <p:spPr bwMode="auto">
                <a:xfrm flipV="1">
                  <a:off x="4360" y="2912"/>
                  <a:ext cx="0" cy="184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ko-KR" altLang="en-US" sz="1600" dirty="0"/>
                </a:p>
              </p:txBody>
            </p:sp>
            <p:sp>
              <p:nvSpPr>
                <p:cNvPr id="54" name="Line 20"/>
                <p:cNvSpPr>
                  <a:spLocks noChangeShapeType="1"/>
                </p:cNvSpPr>
                <p:nvPr/>
              </p:nvSpPr>
              <p:spPr bwMode="auto">
                <a:xfrm flipV="1">
                  <a:off x="4898" y="2912"/>
                  <a:ext cx="0" cy="184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ko-KR" altLang="en-US" sz="1600" dirty="0"/>
                </a:p>
              </p:txBody>
            </p:sp>
          </p:grpSp>
          <p:grpSp>
            <p:nvGrpSpPr>
              <p:cNvPr id="46" name="Group 21"/>
              <p:cNvGrpSpPr>
                <a:grpSpLocks/>
              </p:cNvGrpSpPr>
              <p:nvPr/>
            </p:nvGrpSpPr>
            <p:grpSpPr bwMode="auto">
              <a:xfrm>
                <a:off x="3528" y="2392"/>
                <a:ext cx="1610" cy="542"/>
                <a:chOff x="3528" y="2392"/>
                <a:chExt cx="1610" cy="542"/>
              </a:xfrm>
            </p:grpSpPr>
            <p:sp>
              <p:nvSpPr>
                <p:cNvPr id="47" name="Line 22"/>
                <p:cNvSpPr>
                  <a:spLocks noChangeShapeType="1"/>
                </p:cNvSpPr>
                <p:nvPr/>
              </p:nvSpPr>
              <p:spPr bwMode="auto">
                <a:xfrm flipV="1">
                  <a:off x="3943" y="2657"/>
                  <a:ext cx="0" cy="93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ko-KR" altLang="en-US" sz="1600" dirty="0"/>
                </a:p>
              </p:txBody>
            </p:sp>
            <p:sp>
              <p:nvSpPr>
                <p:cNvPr id="48" name="Text Box 23"/>
                <p:cNvSpPr txBox="1">
                  <a:spLocks noChangeArrowheads="1"/>
                </p:cNvSpPr>
                <p:nvPr/>
              </p:nvSpPr>
              <p:spPr bwMode="auto">
                <a:xfrm>
                  <a:off x="3528" y="2392"/>
                  <a:ext cx="534" cy="542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pPr algn="ctr"/>
                  <a:r>
                    <a:rPr kumimoji="0" lang="en-US" altLang="ko-KR" sz="1600" b="1" dirty="0" smtClean="0">
                      <a:latin typeface="Times New Roman" pitchFamily="18" charset="0"/>
                    </a:rPr>
                    <a:t>SEC</a:t>
                  </a:r>
                  <a:endParaRPr kumimoji="0" lang="en-US" altLang="ko-KR" sz="1600" b="1" dirty="0">
                    <a:latin typeface="Times New Roman" pitchFamily="18" charset="0"/>
                  </a:endParaRPr>
                </a:p>
                <a:p>
                  <a:pPr algn="ctr">
                    <a:lnSpc>
                      <a:spcPct val="90000"/>
                    </a:lnSpc>
                  </a:pPr>
                  <a:r>
                    <a:rPr kumimoji="0" lang="en-US" altLang="ko-KR" sz="1400" dirty="0">
                      <a:latin typeface="Times New Roman" pitchFamily="18" charset="0"/>
                    </a:rPr>
                    <a:t>(Securities </a:t>
                  </a:r>
                  <a:r>
                    <a:rPr kumimoji="0" lang="en-US" altLang="ko-KR" sz="1400" dirty="0" smtClean="0">
                      <a:latin typeface="Times New Roman" pitchFamily="18" charset="0"/>
                    </a:rPr>
                    <a:t>Supervisory </a:t>
                  </a:r>
                  <a:r>
                    <a:rPr kumimoji="0" lang="en-US" altLang="ko-KR" sz="1400" dirty="0">
                      <a:latin typeface="Times New Roman" pitchFamily="18" charset="0"/>
                    </a:rPr>
                    <a:t>Board)</a:t>
                  </a:r>
                </a:p>
              </p:txBody>
            </p:sp>
            <p:sp>
              <p:nvSpPr>
                <p:cNvPr id="49" name="Text Box 24"/>
                <p:cNvSpPr txBox="1">
                  <a:spLocks noChangeArrowheads="1"/>
                </p:cNvSpPr>
                <p:nvPr/>
              </p:nvSpPr>
              <p:spPr bwMode="auto">
                <a:xfrm>
                  <a:off x="4104" y="2392"/>
                  <a:ext cx="534" cy="542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pPr algn="ctr"/>
                  <a:r>
                    <a:rPr lang="en-AU" altLang="ko-KR" sz="1600" dirty="0">
                      <a:latin typeface="Times New Roman" pitchFamily="18" charset="0"/>
                    </a:rPr>
                    <a:t>Insurance Supervisory Board</a:t>
                  </a:r>
                </a:p>
              </p:txBody>
            </p:sp>
            <p:sp>
              <p:nvSpPr>
                <p:cNvPr id="50" name="Text Box 25"/>
                <p:cNvSpPr txBox="1">
                  <a:spLocks noChangeArrowheads="1"/>
                </p:cNvSpPr>
                <p:nvPr/>
              </p:nvSpPr>
              <p:spPr bwMode="auto">
                <a:xfrm>
                  <a:off x="4680" y="2392"/>
                  <a:ext cx="458" cy="542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/>
                <a:lstStyle/>
                <a:p>
                  <a:pPr algn="ctr"/>
                  <a:r>
                    <a:rPr kumimoji="0" lang="en-AU" altLang="ko-KR" sz="1600" dirty="0">
                      <a:latin typeface="Times New Roman" pitchFamily="18" charset="0"/>
                    </a:rPr>
                    <a:t>Non-bank </a:t>
                  </a:r>
                  <a:r>
                    <a:rPr lang="en-AU" altLang="ko-KR" sz="1600" dirty="0" smtClean="0">
                      <a:latin typeface="Times New Roman" pitchFamily="18" charset="0"/>
                    </a:rPr>
                    <a:t>Supervisory </a:t>
                  </a:r>
                  <a:r>
                    <a:rPr lang="en-US" altLang="ko-KR" sz="1600" dirty="0">
                      <a:latin typeface="Times New Roman" pitchFamily="18" charset="0"/>
                    </a:rPr>
                    <a:t>Authority</a:t>
                  </a:r>
                  <a:endParaRPr lang="en-AU" altLang="ko-KR" sz="1600" dirty="0">
                    <a:latin typeface="Times New Roman" pitchFamily="18" charset="0"/>
                  </a:endParaRPr>
                </a:p>
              </p:txBody>
            </p:sp>
          </p:grpSp>
        </p:grpSp>
        <p:sp>
          <p:nvSpPr>
            <p:cNvPr id="40" name="Line 28"/>
            <p:cNvSpPr>
              <a:spLocks noChangeShapeType="1"/>
            </p:cNvSpPr>
            <p:nvPr/>
          </p:nvSpPr>
          <p:spPr bwMode="auto">
            <a:xfrm flipV="1">
              <a:off x="3455811" y="4633859"/>
              <a:ext cx="0" cy="18717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 sz="1600" dirty="0"/>
            </a:p>
          </p:txBody>
        </p:sp>
        <p:sp>
          <p:nvSpPr>
            <p:cNvPr id="41" name="Line 29"/>
            <p:cNvSpPr>
              <a:spLocks noChangeShapeType="1"/>
            </p:cNvSpPr>
            <p:nvPr/>
          </p:nvSpPr>
          <p:spPr bwMode="auto">
            <a:xfrm flipV="1">
              <a:off x="5380732" y="4467001"/>
              <a:ext cx="0" cy="15234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 sz="1600" dirty="0"/>
            </a:p>
          </p:txBody>
        </p:sp>
        <p:sp>
          <p:nvSpPr>
            <p:cNvPr id="42" name="Line 30"/>
            <p:cNvSpPr>
              <a:spLocks noChangeShapeType="1"/>
            </p:cNvSpPr>
            <p:nvPr/>
          </p:nvSpPr>
          <p:spPr bwMode="auto">
            <a:xfrm flipV="1">
              <a:off x="5380732" y="4617899"/>
              <a:ext cx="0" cy="20458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 sz="1600" dirty="0"/>
            </a:p>
          </p:txBody>
        </p:sp>
        <p:sp>
          <p:nvSpPr>
            <p:cNvPr id="43" name="Line 31"/>
            <p:cNvSpPr>
              <a:spLocks noChangeShapeType="1"/>
            </p:cNvSpPr>
            <p:nvPr/>
          </p:nvSpPr>
          <p:spPr bwMode="auto">
            <a:xfrm flipV="1">
              <a:off x="7168636" y="4632408"/>
              <a:ext cx="0" cy="18717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 sz="1600" dirty="0"/>
            </a:p>
          </p:txBody>
        </p:sp>
        <p:sp>
          <p:nvSpPr>
            <p:cNvPr id="44" name="Line 32"/>
            <p:cNvSpPr>
              <a:spLocks noChangeShapeType="1"/>
            </p:cNvSpPr>
            <p:nvPr/>
          </p:nvSpPr>
          <p:spPr bwMode="auto">
            <a:xfrm>
              <a:off x="1985385" y="4629506"/>
              <a:ext cx="518659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 sz="1600" dirty="0"/>
            </a:p>
          </p:txBody>
        </p:sp>
        <p:sp>
          <p:nvSpPr>
            <p:cNvPr id="38" name="Line 33"/>
            <p:cNvSpPr>
              <a:spLocks noChangeShapeType="1"/>
            </p:cNvSpPr>
            <p:nvPr/>
          </p:nvSpPr>
          <p:spPr bwMode="auto">
            <a:xfrm>
              <a:off x="3161725" y="4208734"/>
              <a:ext cx="1022614" cy="0"/>
            </a:xfrm>
            <a:prstGeom prst="line">
              <a:avLst/>
            </a:prstGeom>
            <a:noFill/>
            <a:ln w="12700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 sz="1600" dirty="0"/>
            </a:p>
          </p:txBody>
        </p:sp>
        <p:sp>
          <p:nvSpPr>
            <p:cNvPr id="32" name="Line 40"/>
            <p:cNvSpPr>
              <a:spLocks noChangeShapeType="1"/>
            </p:cNvSpPr>
            <p:nvPr/>
          </p:nvSpPr>
          <p:spPr bwMode="auto">
            <a:xfrm>
              <a:off x="1992791" y="4635631"/>
              <a:ext cx="0" cy="120272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square">
              <a:spAutoFit/>
            </a:bodyPr>
            <a:lstStyle/>
            <a:p>
              <a:endParaRPr lang="ko-KR" altLang="en-US" dirty="0"/>
            </a:p>
          </p:txBody>
        </p:sp>
      </p:grpSp>
      <p:sp>
        <p:nvSpPr>
          <p:cNvPr id="62" name="직사각형 18"/>
          <p:cNvSpPr>
            <a:spLocks noChangeArrowheads="1"/>
          </p:cNvSpPr>
          <p:nvPr/>
        </p:nvSpPr>
        <p:spPr bwMode="auto">
          <a:xfrm>
            <a:off x="827584" y="2924944"/>
            <a:ext cx="8026102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kumimoji="0" lang="en-US" altLang="ko-KR" dirty="0"/>
              <a:t> </a:t>
            </a:r>
            <a:r>
              <a:rPr kumimoji="0" lang="en-US" altLang="ko-KR" dirty="0" smtClean="0"/>
              <a:t>A compartmentalized system of financial supervision</a:t>
            </a:r>
            <a:endParaRPr kumimoji="0" lang="en-US" altLang="ko-KR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4636EE-4FF8-41EF-8DB9-FFC6AC1DAEF9}" type="slidenum">
              <a:rPr lang="ko-KR" altLang="en-US" smtClean="0"/>
              <a:pPr>
                <a:defRPr/>
              </a:pPr>
              <a:t>3</a:t>
            </a:fld>
            <a:endParaRPr lang="ko-KR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15"/>
          <p:cNvGrpSpPr>
            <a:grpSpLocks/>
          </p:cNvGrpSpPr>
          <p:nvPr/>
        </p:nvGrpSpPr>
        <p:grpSpPr bwMode="auto">
          <a:xfrm>
            <a:off x="428626" y="219075"/>
            <a:ext cx="8319838" cy="638175"/>
            <a:chOff x="428626" y="219075"/>
            <a:chExt cx="7477124" cy="638175"/>
          </a:xfrm>
        </p:grpSpPr>
        <p:sp>
          <p:nvSpPr>
            <p:cNvPr id="12" name="TextBox 11"/>
            <p:cNvSpPr txBox="1"/>
            <p:nvPr/>
          </p:nvSpPr>
          <p:spPr>
            <a:xfrm>
              <a:off x="885825" y="219075"/>
              <a:ext cx="7019925" cy="52322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2400" b="1" dirty="0">
                  <a:latin typeface="+mn-lt"/>
                </a:rPr>
                <a:t>   </a:t>
              </a:r>
              <a:r>
                <a:rPr kumimoji="0" lang="en-US" altLang="ko-KR" sz="2800" b="1" dirty="0" smtClean="0">
                  <a:solidFill>
                    <a:schemeClr val="tx2">
                      <a:lumMod val="75000"/>
                    </a:schemeClr>
                  </a:solidFill>
                  <a:latin typeface="+mn-lt"/>
                </a:rPr>
                <a:t>Supervisory reform in 1997</a:t>
              </a:r>
              <a:endParaRPr kumimoji="0" lang="ko-KR" altLang="en-US" sz="2400" b="1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</a:endParaRPr>
            </a:p>
          </p:txBody>
        </p:sp>
        <p:grpSp>
          <p:nvGrpSpPr>
            <p:cNvPr id="4" name="그룹 9"/>
            <p:cNvGrpSpPr>
              <a:grpSpLocks/>
            </p:cNvGrpSpPr>
            <p:nvPr/>
          </p:nvGrpSpPr>
          <p:grpSpPr bwMode="auto">
            <a:xfrm>
              <a:off x="428626" y="230188"/>
              <a:ext cx="617406" cy="627062"/>
              <a:chOff x="2500299" y="2730270"/>
              <a:chExt cx="617026" cy="627287"/>
            </a:xfrm>
          </p:grpSpPr>
          <p:sp>
            <p:nvSpPr>
              <p:cNvPr id="28" name="모서리가 둥근 직사각형 27"/>
              <p:cNvSpPr/>
              <p:nvPr/>
            </p:nvSpPr>
            <p:spPr>
              <a:xfrm>
                <a:off x="2665297" y="2730270"/>
                <a:ext cx="452028" cy="500241"/>
              </a:xfrm>
              <a:prstGeom prst="round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Aft>
                    <a:spcPts val="0"/>
                  </a:spcAft>
                  <a:defRPr/>
                </a:pPr>
                <a:r>
                  <a:rPr kumimoji="0" lang="en-US" altLang="ko-KR" sz="2400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2</a:t>
                </a:r>
                <a:endParaRPr kumimoji="0" lang="en-US" altLang="ko-KR" sz="24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30" name="모서리가 둥근 직사각형 29"/>
              <p:cNvSpPr/>
              <p:nvPr/>
            </p:nvSpPr>
            <p:spPr>
              <a:xfrm>
                <a:off x="2500299" y="3071704"/>
                <a:ext cx="285574" cy="285853"/>
              </a:xfrm>
              <a:prstGeom prst="roundRect">
                <a:avLst/>
              </a:prstGeom>
              <a:solidFill>
                <a:srgbClr val="000099">
                  <a:alpha val="3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Aft>
                    <a:spcPts val="0"/>
                  </a:spcAft>
                  <a:defRPr/>
                </a:pPr>
                <a:endParaRPr kumimoji="0" lang="ko-KR" altLang="en-US" sz="1800" dirty="0"/>
              </a:p>
            </p:txBody>
          </p:sp>
        </p:grpSp>
      </p:grpSp>
      <p:sp>
        <p:nvSpPr>
          <p:cNvPr id="18" name="TextBox 17"/>
          <p:cNvSpPr txBox="1"/>
          <p:nvPr/>
        </p:nvSpPr>
        <p:spPr bwMode="auto">
          <a:xfrm>
            <a:off x="683568" y="1484784"/>
            <a:ext cx="8352928" cy="48936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>
              <a:buSzPct val="80000"/>
              <a:buFont typeface="Wingdings" pitchFamily="2" charset="2"/>
              <a:buChar char="u"/>
            </a:pPr>
            <a:r>
              <a:rPr lang="en-US" altLang="ko-KR" sz="2400" dirty="0" smtClean="0"/>
              <a:t> In late 1997, right after the Asian financial crisis, </a:t>
            </a:r>
          </a:p>
          <a:p>
            <a:pPr marL="0" lvl="2">
              <a:buSzPct val="80000"/>
            </a:pPr>
            <a:r>
              <a:rPr lang="en-US" altLang="ko-KR" sz="2400" dirty="0"/>
              <a:t> </a:t>
            </a:r>
            <a:r>
              <a:rPr lang="en-US" altLang="ko-KR" sz="2400" dirty="0" smtClean="0"/>
              <a:t>  a centralized system of financial supervision and </a:t>
            </a:r>
          </a:p>
          <a:p>
            <a:pPr marL="0" lvl="2">
              <a:buSzPct val="80000"/>
            </a:pPr>
            <a:r>
              <a:rPr lang="en-US" altLang="ko-KR" sz="2400" dirty="0"/>
              <a:t> </a:t>
            </a:r>
            <a:r>
              <a:rPr lang="en-US" altLang="ko-KR" sz="2400" dirty="0" smtClean="0"/>
              <a:t>  regulation was established in a bid to heighten the   </a:t>
            </a:r>
          </a:p>
          <a:p>
            <a:pPr marL="0" lvl="2">
              <a:buSzPct val="80000"/>
            </a:pPr>
            <a:r>
              <a:rPr lang="en-US" altLang="ko-KR" sz="2400" dirty="0"/>
              <a:t> </a:t>
            </a:r>
            <a:r>
              <a:rPr lang="en-US" altLang="ko-KR" sz="2400" dirty="0" smtClean="0"/>
              <a:t>  efficiency of financial stability policy</a:t>
            </a:r>
          </a:p>
          <a:p>
            <a:pPr marL="0" lvl="2">
              <a:buSzPct val="80000"/>
              <a:buFont typeface="Wingdings" pitchFamily="2" charset="2"/>
              <a:buChar char="u"/>
            </a:pPr>
            <a:endParaRPr kumimoji="0" lang="en-US" altLang="ko-KR" sz="2400" dirty="0" smtClean="0">
              <a:latin typeface="+mn-lt"/>
              <a:ea typeface="+mn-ea"/>
            </a:endParaRPr>
          </a:p>
          <a:p>
            <a:pPr marL="0" lvl="2">
              <a:buSzPct val="80000"/>
              <a:buFont typeface="Wingdings" pitchFamily="2" charset="2"/>
              <a:buChar char="u"/>
            </a:pPr>
            <a:r>
              <a:rPr kumimoji="0" lang="en-US" altLang="ko-KR" sz="2400" dirty="0" smtClean="0">
                <a:latin typeface="+mn-lt"/>
                <a:ea typeface="+mn-ea"/>
              </a:rPr>
              <a:t>BOK </a:t>
            </a:r>
            <a:r>
              <a:rPr kumimoji="0" lang="en-US" altLang="ko-KR" sz="2400" dirty="0" smtClean="0">
                <a:latin typeface="+mn-lt"/>
                <a:ea typeface="+mn-ea"/>
              </a:rPr>
              <a:t>ceded over the role of bank supervision to FSS but,</a:t>
            </a:r>
          </a:p>
          <a:p>
            <a:pPr marL="0" lvl="2">
              <a:buSzPct val="80000"/>
            </a:pPr>
            <a:r>
              <a:rPr kumimoji="0" lang="en-US" altLang="ko-KR" sz="2400" dirty="0">
                <a:latin typeface="+mn-lt"/>
                <a:ea typeface="+mn-ea"/>
              </a:rPr>
              <a:t> </a:t>
            </a:r>
            <a:r>
              <a:rPr kumimoji="0" lang="en-US" altLang="ko-KR" sz="2400" dirty="0" smtClean="0">
                <a:latin typeface="+mn-lt"/>
                <a:ea typeface="+mn-ea"/>
              </a:rPr>
              <a:t> the independence of its monetary policy was improved. </a:t>
            </a:r>
          </a:p>
          <a:p>
            <a:pPr marL="0" lvl="2">
              <a:buSzPct val="80000"/>
              <a:buFont typeface="Wingdings" pitchFamily="2" charset="2"/>
              <a:buChar char="u"/>
            </a:pPr>
            <a:endParaRPr kumimoji="0" lang="en-US" altLang="ko-KR" sz="2400" dirty="0" smtClean="0">
              <a:latin typeface="+mn-lt"/>
              <a:ea typeface="+mn-ea"/>
            </a:endParaRPr>
          </a:p>
          <a:p>
            <a:pPr marL="0" lvl="2">
              <a:buSzPct val="80000"/>
              <a:buFont typeface="Wingdings" pitchFamily="2" charset="2"/>
              <a:buChar char="u"/>
            </a:pPr>
            <a:r>
              <a:rPr kumimoji="0" lang="en-US" altLang="ko-KR" sz="2400" dirty="0" smtClean="0">
                <a:latin typeface="+mn-lt"/>
                <a:ea typeface="+mn-ea"/>
              </a:rPr>
              <a:t> An institution for bank deposit insurance was</a:t>
            </a:r>
          </a:p>
          <a:p>
            <a:pPr marL="0" lvl="2">
              <a:buSzPct val="80000"/>
            </a:pPr>
            <a:r>
              <a:rPr kumimoji="0" lang="en-US" altLang="ko-KR" sz="2400" dirty="0">
                <a:latin typeface="+mn-lt"/>
                <a:ea typeface="+mn-ea"/>
              </a:rPr>
              <a:t> </a:t>
            </a:r>
            <a:r>
              <a:rPr kumimoji="0" lang="en-US" altLang="ko-KR" sz="2400" dirty="0" smtClean="0">
                <a:latin typeface="+mn-lt"/>
                <a:ea typeface="+mn-ea"/>
              </a:rPr>
              <a:t>  established in early 1997 to enhance the safety of bank </a:t>
            </a:r>
          </a:p>
          <a:p>
            <a:pPr marL="0" lvl="2">
              <a:buSzPct val="80000"/>
            </a:pPr>
            <a:r>
              <a:rPr kumimoji="0" lang="en-US" altLang="ko-KR" sz="2400" dirty="0">
                <a:latin typeface="+mn-lt"/>
                <a:ea typeface="+mn-ea"/>
              </a:rPr>
              <a:t> </a:t>
            </a:r>
            <a:r>
              <a:rPr kumimoji="0" lang="en-US" altLang="ko-KR" sz="2400" dirty="0" smtClean="0">
                <a:latin typeface="+mn-lt"/>
                <a:ea typeface="+mn-ea"/>
              </a:rPr>
              <a:t>  deposits and later a consolidated deposit insurance </a:t>
            </a:r>
          </a:p>
          <a:p>
            <a:pPr marL="0" lvl="2">
              <a:buSzPct val="80000"/>
            </a:pPr>
            <a:r>
              <a:rPr kumimoji="0" lang="en-US" altLang="ko-KR" sz="2400" dirty="0">
                <a:latin typeface="+mn-lt"/>
                <a:ea typeface="+mn-ea"/>
              </a:rPr>
              <a:t> </a:t>
            </a:r>
            <a:r>
              <a:rPr kumimoji="0" lang="en-US" altLang="ko-KR" sz="2400" dirty="0" smtClean="0">
                <a:latin typeface="+mn-lt"/>
                <a:ea typeface="+mn-ea"/>
              </a:rPr>
              <a:t>  corporation was formed in 1998.</a:t>
            </a:r>
          </a:p>
          <a:p>
            <a:pPr marL="0" lvl="2">
              <a:buSzPct val="80000"/>
              <a:buFont typeface="Wingdings" pitchFamily="2" charset="2"/>
              <a:buChar char="u"/>
            </a:pPr>
            <a:endParaRPr kumimoji="0" lang="ko-KR" altLang="en-US" sz="2400" dirty="0">
              <a:latin typeface="+mn-lt"/>
              <a:ea typeface="+mn-ea"/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4636EE-4FF8-41EF-8DB9-FFC6AC1DAEF9}" type="slidenum">
              <a:rPr lang="ko-KR" altLang="en-US" smtClean="0"/>
              <a:pPr>
                <a:defRPr/>
              </a:pPr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797652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4"/>
          <p:cNvGrpSpPr>
            <a:grpSpLocks/>
          </p:cNvGrpSpPr>
          <p:nvPr/>
        </p:nvGrpSpPr>
        <p:grpSpPr bwMode="auto">
          <a:xfrm>
            <a:off x="530225" y="1340768"/>
            <a:ext cx="8434264" cy="1569660"/>
            <a:chOff x="253062" y="2753401"/>
            <a:chExt cx="8600422" cy="1569787"/>
          </a:xfrm>
        </p:grpSpPr>
        <p:sp>
          <p:nvSpPr>
            <p:cNvPr id="29" name="갈매기형 수장 28"/>
            <p:cNvSpPr/>
            <p:nvPr/>
          </p:nvSpPr>
          <p:spPr>
            <a:xfrm>
              <a:off x="253062" y="2907998"/>
              <a:ext cx="167922" cy="182468"/>
            </a:xfrm>
            <a:prstGeom prst="chevron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sz="2100">
                <a:solidFill>
                  <a:schemeClr val="tx1"/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424531" y="2753401"/>
              <a:ext cx="8428953" cy="15697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lvl="2">
                <a:buSzPct val="80000"/>
              </a:pPr>
              <a:r>
                <a:rPr kumimoji="0" lang="en-US" altLang="ko-KR" sz="2400" dirty="0" smtClean="0"/>
                <a:t>From a compartmentalized supervisory system to a unitary centralized supervisory system</a:t>
              </a:r>
            </a:p>
            <a:p>
              <a:pPr marL="144000" lvl="2" indent="-457200">
                <a:buSzPct val="80000"/>
              </a:pPr>
              <a:endParaRPr kumimoji="0" lang="en-US" altLang="ko-KR" sz="800" dirty="0" smtClean="0">
                <a:latin typeface="+mn-lt"/>
                <a:ea typeface="+mn-ea"/>
              </a:endParaRPr>
            </a:p>
            <a:p>
              <a:pPr marL="144000" lvl="2" indent="-457200">
                <a:buSzPct val="80000"/>
              </a:pPr>
              <a:r>
                <a:rPr kumimoji="0" lang="en-US" altLang="ko-KR" sz="2000" dirty="0" smtClean="0">
                  <a:latin typeface="+mn-lt"/>
                  <a:ea typeface="+mn-ea"/>
                </a:rPr>
                <a:t>- Financial Services Commission and Financial Supervisory Service (</a:t>
              </a:r>
              <a:r>
                <a:rPr kumimoji="0" lang="en-US" altLang="ko-KR" sz="2000" dirty="0" smtClean="0"/>
                <a:t>FSC/</a:t>
              </a:r>
              <a:r>
                <a:rPr kumimoji="0" lang="en-US" altLang="ko-KR" sz="2000" dirty="0" smtClean="0">
                  <a:latin typeface="+mn-lt"/>
                  <a:ea typeface="+mn-ea"/>
                </a:rPr>
                <a:t>FSS), as closely linked bodies, exercise the supervisory power</a:t>
              </a:r>
              <a:endParaRPr kumimoji="0" lang="ko-KR" altLang="en-US" sz="2000" dirty="0">
                <a:latin typeface="+mn-lt"/>
                <a:ea typeface="+mn-ea"/>
              </a:endParaRPr>
            </a:p>
          </p:txBody>
        </p:sp>
      </p:grpSp>
      <p:grpSp>
        <p:nvGrpSpPr>
          <p:cNvPr id="5" name="그룹 15"/>
          <p:cNvGrpSpPr>
            <a:grpSpLocks/>
          </p:cNvGrpSpPr>
          <p:nvPr/>
        </p:nvGrpSpPr>
        <p:grpSpPr bwMode="auto">
          <a:xfrm>
            <a:off x="428626" y="219075"/>
            <a:ext cx="8319838" cy="638175"/>
            <a:chOff x="428626" y="219075"/>
            <a:chExt cx="7477124" cy="638175"/>
          </a:xfrm>
        </p:grpSpPr>
        <p:sp>
          <p:nvSpPr>
            <p:cNvPr id="12" name="TextBox 11"/>
            <p:cNvSpPr txBox="1"/>
            <p:nvPr/>
          </p:nvSpPr>
          <p:spPr>
            <a:xfrm>
              <a:off x="885825" y="219075"/>
              <a:ext cx="7019925" cy="52322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2400" b="1" dirty="0">
                  <a:latin typeface="+mn-lt"/>
                </a:rPr>
                <a:t>   </a:t>
              </a:r>
              <a:r>
                <a:rPr kumimoji="0" lang="en-US" altLang="ko-KR" sz="2800" b="1" dirty="0" smtClean="0">
                  <a:solidFill>
                    <a:schemeClr val="tx2">
                      <a:lumMod val="75000"/>
                    </a:schemeClr>
                  </a:solidFill>
                  <a:latin typeface="+mn-lt"/>
                </a:rPr>
                <a:t>Current framework of financial stability</a:t>
              </a:r>
              <a:endParaRPr kumimoji="0" lang="ko-KR" altLang="en-US" sz="2000" b="1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</a:endParaRPr>
            </a:p>
          </p:txBody>
        </p:sp>
        <p:grpSp>
          <p:nvGrpSpPr>
            <p:cNvPr id="6" name="그룹 9"/>
            <p:cNvGrpSpPr>
              <a:grpSpLocks/>
            </p:cNvGrpSpPr>
            <p:nvPr/>
          </p:nvGrpSpPr>
          <p:grpSpPr bwMode="auto">
            <a:xfrm>
              <a:off x="428626" y="230188"/>
              <a:ext cx="617406" cy="627062"/>
              <a:chOff x="2500299" y="2730270"/>
              <a:chExt cx="617026" cy="627287"/>
            </a:xfrm>
          </p:grpSpPr>
          <p:sp>
            <p:nvSpPr>
              <p:cNvPr id="28" name="모서리가 둥근 직사각형 27"/>
              <p:cNvSpPr/>
              <p:nvPr/>
            </p:nvSpPr>
            <p:spPr>
              <a:xfrm>
                <a:off x="2665297" y="2730270"/>
                <a:ext cx="452028" cy="500241"/>
              </a:xfrm>
              <a:prstGeom prst="round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Aft>
                    <a:spcPts val="0"/>
                  </a:spcAft>
                  <a:defRPr/>
                </a:pPr>
                <a:r>
                  <a:rPr kumimoji="0" lang="en-US" altLang="ko-KR" sz="2400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3</a:t>
                </a:r>
                <a:endParaRPr kumimoji="0" lang="en-US" altLang="ko-KR" sz="24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30" name="모서리가 둥근 직사각형 29"/>
              <p:cNvSpPr/>
              <p:nvPr/>
            </p:nvSpPr>
            <p:spPr>
              <a:xfrm>
                <a:off x="2500299" y="3071704"/>
                <a:ext cx="285574" cy="285853"/>
              </a:xfrm>
              <a:prstGeom prst="roundRect">
                <a:avLst/>
              </a:prstGeom>
              <a:solidFill>
                <a:srgbClr val="000099">
                  <a:alpha val="3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Aft>
                    <a:spcPts val="0"/>
                  </a:spcAft>
                  <a:defRPr/>
                </a:pPr>
                <a:endParaRPr kumimoji="0" lang="ko-KR" altLang="en-US" sz="1800"/>
              </a:p>
            </p:txBody>
          </p:sp>
        </p:grpSp>
      </p:grpSp>
      <p:grpSp>
        <p:nvGrpSpPr>
          <p:cNvPr id="52" name="그룹 24"/>
          <p:cNvGrpSpPr>
            <a:grpSpLocks/>
          </p:cNvGrpSpPr>
          <p:nvPr/>
        </p:nvGrpSpPr>
        <p:grpSpPr bwMode="auto">
          <a:xfrm>
            <a:off x="530224" y="3030051"/>
            <a:ext cx="8434264" cy="830997"/>
            <a:chOff x="253062" y="2753401"/>
            <a:chExt cx="8600422" cy="831064"/>
          </a:xfrm>
        </p:grpSpPr>
        <p:sp>
          <p:nvSpPr>
            <p:cNvPr id="53" name="갈매기형 수장 52"/>
            <p:cNvSpPr/>
            <p:nvPr/>
          </p:nvSpPr>
          <p:spPr>
            <a:xfrm>
              <a:off x="253062" y="2907998"/>
              <a:ext cx="167922" cy="182468"/>
            </a:xfrm>
            <a:prstGeom prst="chevron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sz="2100">
                <a:solidFill>
                  <a:schemeClr val="tx1"/>
                </a:solidFill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424531" y="2753401"/>
              <a:ext cx="8428953" cy="83106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lvl="2">
                <a:buSzPct val="80000"/>
              </a:pPr>
              <a:r>
                <a:rPr kumimoji="0" lang="en-US" altLang="ko-KR" sz="2400" dirty="0" smtClean="0"/>
                <a:t>BOK and KDIC also carries out the supervisory functions within a limited scope in cooperation with FSC/FSS</a:t>
              </a:r>
              <a:endParaRPr kumimoji="0" lang="ko-KR" altLang="en-US" sz="2000" dirty="0">
                <a:latin typeface="+mn-lt"/>
                <a:ea typeface="+mn-ea"/>
              </a:endParaRPr>
            </a:p>
          </p:txBody>
        </p:sp>
      </p:grpSp>
      <p:grpSp>
        <p:nvGrpSpPr>
          <p:cNvPr id="34" name="그룹 33"/>
          <p:cNvGrpSpPr/>
          <p:nvPr/>
        </p:nvGrpSpPr>
        <p:grpSpPr>
          <a:xfrm>
            <a:off x="2051720" y="4485862"/>
            <a:ext cx="5543965" cy="1998730"/>
            <a:chOff x="2703495" y="4366461"/>
            <a:chExt cx="5543965" cy="1998730"/>
          </a:xfrm>
        </p:grpSpPr>
        <p:sp>
          <p:nvSpPr>
            <p:cNvPr id="60" name="Line 52"/>
            <p:cNvSpPr>
              <a:spLocks noChangeShapeType="1"/>
            </p:cNvSpPr>
            <p:nvPr/>
          </p:nvSpPr>
          <p:spPr bwMode="auto">
            <a:xfrm>
              <a:off x="5272923" y="4366461"/>
              <a:ext cx="0" cy="160879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charset="-127"/>
                  <a:ea typeface="굴림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charset="-127"/>
                  <a:ea typeface="굴림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charset="-127"/>
                  <a:ea typeface="굴림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charset="-127"/>
                  <a:ea typeface="굴림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charset="-127"/>
                  <a:ea typeface="굴림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charset="-127"/>
                  <a:ea typeface="굴림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charset="-127"/>
                  <a:ea typeface="굴림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charset="-127"/>
                  <a:ea typeface="굴림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charset="-127"/>
                  <a:ea typeface="굴림" charset="-127"/>
                  <a:cs typeface="+mn-cs"/>
                </a:defRPr>
              </a:lvl9pPr>
            </a:lstStyle>
            <a:p>
              <a:endParaRPr lang="ko-KR" altLang="en-US">
                <a:latin typeface="+mj-ea"/>
                <a:ea typeface="+mj-ea"/>
              </a:endParaRPr>
            </a:p>
          </p:txBody>
        </p:sp>
        <p:sp>
          <p:nvSpPr>
            <p:cNvPr id="64" name="Text Box 28"/>
            <p:cNvSpPr txBox="1">
              <a:spLocks noChangeArrowheads="1"/>
            </p:cNvSpPr>
            <p:nvPr/>
          </p:nvSpPr>
          <p:spPr bwMode="auto">
            <a:xfrm>
              <a:off x="2703495" y="5901887"/>
              <a:ext cx="5543965" cy="46330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charset="-127"/>
                  <a:ea typeface="굴림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charset="-127"/>
                  <a:ea typeface="굴림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charset="-127"/>
                  <a:ea typeface="굴림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charset="-127"/>
                  <a:ea typeface="굴림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charset="-127"/>
                  <a:ea typeface="굴림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charset="-127"/>
                  <a:ea typeface="굴림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charset="-127"/>
                  <a:ea typeface="굴림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charset="-127"/>
                  <a:ea typeface="굴림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charset="-127"/>
                  <a:ea typeface="굴림" charset="-127"/>
                  <a:cs typeface="+mn-cs"/>
                </a:defRPr>
              </a:lvl9pPr>
            </a:lstStyle>
            <a:p>
              <a:pPr algn="ctr">
                <a:lnSpc>
                  <a:spcPct val="150000"/>
                </a:lnSpc>
                <a:spcBef>
                  <a:spcPct val="70000"/>
                </a:spcBef>
                <a:spcAft>
                  <a:spcPct val="50000"/>
                </a:spcAft>
              </a:pPr>
              <a:r>
                <a:rPr kumimoji="0" lang="en-US" altLang="ko-KR" sz="1600" b="1" i="1">
                  <a:latin typeface="+mj-ea"/>
                  <a:ea typeface="+mj-ea"/>
                </a:rPr>
                <a:t>All Financial Institutions</a:t>
              </a:r>
              <a:endParaRPr kumimoji="0" lang="en-US" altLang="ko-KR" sz="1600" b="1">
                <a:latin typeface="+mj-ea"/>
                <a:ea typeface="+mj-ea"/>
              </a:endParaRPr>
            </a:p>
          </p:txBody>
        </p:sp>
      </p:grpSp>
      <p:sp>
        <p:nvSpPr>
          <p:cNvPr id="67" name="Text Box 34"/>
          <p:cNvSpPr txBox="1">
            <a:spLocks noChangeArrowheads="1"/>
          </p:cNvSpPr>
          <p:nvPr/>
        </p:nvSpPr>
        <p:spPr bwMode="auto">
          <a:xfrm>
            <a:off x="3550675" y="5197944"/>
            <a:ext cx="2155246" cy="463304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90000" tIns="46800" rIns="90000" bIns="46800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charset="-127"/>
                <a:ea typeface="굴림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charset="-127"/>
                <a:ea typeface="굴림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charset="-127"/>
                <a:ea typeface="굴림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charset="-127"/>
                <a:ea typeface="굴림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charset="-127"/>
                <a:ea typeface="굴림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charset="-127"/>
                <a:ea typeface="굴림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charset="-127"/>
                <a:ea typeface="굴림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charset="-127"/>
                <a:ea typeface="굴림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charset="-127"/>
                <a:ea typeface="굴림" charset="-127"/>
                <a:cs typeface="+mn-cs"/>
              </a:defRPr>
            </a:lvl9pPr>
          </a:lstStyle>
          <a:p>
            <a:pPr algn="ctr">
              <a:lnSpc>
                <a:spcPct val="150000"/>
              </a:lnSpc>
              <a:spcBef>
                <a:spcPct val="70000"/>
              </a:spcBef>
              <a:spcAft>
                <a:spcPct val="50000"/>
              </a:spcAft>
            </a:pPr>
            <a:r>
              <a:rPr kumimoji="0" lang="en-US" altLang="ko-KR" sz="1600" b="1" dirty="0">
                <a:latin typeface="+mj-ea"/>
                <a:ea typeface="+mj-ea"/>
              </a:rPr>
              <a:t>FSS</a:t>
            </a:r>
          </a:p>
        </p:txBody>
      </p:sp>
      <p:grpSp>
        <p:nvGrpSpPr>
          <p:cNvPr id="36" name="그룹 35"/>
          <p:cNvGrpSpPr/>
          <p:nvPr/>
        </p:nvGrpSpPr>
        <p:grpSpPr>
          <a:xfrm>
            <a:off x="889252" y="4241954"/>
            <a:ext cx="7715196" cy="1419294"/>
            <a:chOff x="889252" y="3940297"/>
            <a:chExt cx="7715196" cy="1419294"/>
          </a:xfrm>
        </p:grpSpPr>
        <p:sp>
          <p:nvSpPr>
            <p:cNvPr id="63" name="Line 16"/>
            <p:cNvSpPr>
              <a:spLocks noChangeShapeType="1"/>
            </p:cNvSpPr>
            <p:nvPr/>
          </p:nvSpPr>
          <p:spPr bwMode="auto">
            <a:xfrm flipV="1">
              <a:off x="1616548" y="4137201"/>
              <a:ext cx="199806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charset="-127"/>
                  <a:ea typeface="굴림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charset="-127"/>
                  <a:ea typeface="굴림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charset="-127"/>
                  <a:ea typeface="굴림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charset="-127"/>
                  <a:ea typeface="굴림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charset="-127"/>
                  <a:ea typeface="굴림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charset="-127"/>
                  <a:ea typeface="굴림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charset="-127"/>
                  <a:ea typeface="굴림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charset="-127"/>
                  <a:ea typeface="굴림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charset="-127"/>
                  <a:ea typeface="굴림" charset="-127"/>
                  <a:cs typeface="+mn-cs"/>
                </a:defRPr>
              </a:lvl9pPr>
            </a:lstStyle>
            <a:p>
              <a:endParaRPr lang="ko-KR" altLang="en-US">
                <a:latin typeface="+mj-ea"/>
                <a:ea typeface="+mj-ea"/>
              </a:endParaRPr>
            </a:p>
          </p:txBody>
        </p:sp>
        <p:grpSp>
          <p:nvGrpSpPr>
            <p:cNvPr id="35" name="그룹 34"/>
            <p:cNvGrpSpPr/>
            <p:nvPr/>
          </p:nvGrpSpPr>
          <p:grpSpPr>
            <a:xfrm>
              <a:off x="889252" y="3940297"/>
              <a:ext cx="7715196" cy="1419294"/>
              <a:chOff x="889252" y="3940297"/>
              <a:chExt cx="7715196" cy="1419294"/>
            </a:xfrm>
          </p:grpSpPr>
          <p:sp>
            <p:nvSpPr>
              <p:cNvPr id="57" name="Line 63"/>
              <p:cNvSpPr>
                <a:spLocks noChangeShapeType="1"/>
              </p:cNvSpPr>
              <p:nvPr/>
            </p:nvSpPr>
            <p:spPr bwMode="auto">
              <a:xfrm>
                <a:off x="5719576" y="4135095"/>
                <a:ext cx="72463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>
                <a:spAutoFit/>
              </a:bodyPr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charset="-127"/>
                    <a:ea typeface="굴림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charset="-127"/>
                    <a:ea typeface="굴림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charset="-127"/>
                    <a:ea typeface="굴림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charset="-127"/>
                    <a:ea typeface="굴림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charset="-127"/>
                    <a:ea typeface="굴림" charset="-127"/>
                    <a:cs typeface="+mn-cs"/>
                  </a:defRPr>
                </a:lvl5pPr>
                <a:lvl6pPr marL="22860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charset="-127"/>
                    <a:ea typeface="굴림" charset="-127"/>
                    <a:cs typeface="+mn-cs"/>
                  </a:defRPr>
                </a:lvl6pPr>
                <a:lvl7pPr marL="27432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charset="-127"/>
                    <a:ea typeface="굴림" charset="-127"/>
                    <a:cs typeface="+mn-cs"/>
                  </a:defRPr>
                </a:lvl7pPr>
                <a:lvl8pPr marL="32004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charset="-127"/>
                    <a:ea typeface="굴림" charset="-127"/>
                    <a:cs typeface="+mn-cs"/>
                  </a:defRPr>
                </a:lvl8pPr>
                <a:lvl9pPr marL="36576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charset="-127"/>
                    <a:ea typeface="굴림" charset="-127"/>
                    <a:cs typeface="+mn-cs"/>
                  </a:defRPr>
                </a:lvl9pPr>
              </a:lstStyle>
              <a:p>
                <a:endParaRPr lang="ko-KR" altLang="en-US">
                  <a:latin typeface="+mj-ea"/>
                  <a:ea typeface="+mj-ea"/>
                </a:endParaRPr>
              </a:p>
            </p:txBody>
          </p:sp>
          <p:sp>
            <p:nvSpPr>
              <p:cNvPr id="59" name="Line 51"/>
              <p:cNvSpPr>
                <a:spLocks noChangeShapeType="1"/>
              </p:cNvSpPr>
              <p:nvPr/>
            </p:nvSpPr>
            <p:spPr bwMode="auto">
              <a:xfrm flipH="1">
                <a:off x="1613880" y="4135095"/>
                <a:ext cx="2665" cy="11160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charset="-127"/>
                    <a:ea typeface="굴림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charset="-127"/>
                    <a:ea typeface="굴림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charset="-127"/>
                    <a:ea typeface="굴림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charset="-127"/>
                    <a:ea typeface="굴림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charset="-127"/>
                    <a:ea typeface="굴림" charset="-127"/>
                    <a:cs typeface="+mn-cs"/>
                  </a:defRPr>
                </a:lvl5pPr>
                <a:lvl6pPr marL="22860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charset="-127"/>
                    <a:ea typeface="굴림" charset="-127"/>
                    <a:cs typeface="+mn-cs"/>
                  </a:defRPr>
                </a:lvl6pPr>
                <a:lvl7pPr marL="27432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charset="-127"/>
                    <a:ea typeface="굴림" charset="-127"/>
                    <a:cs typeface="+mn-cs"/>
                  </a:defRPr>
                </a:lvl7pPr>
                <a:lvl8pPr marL="32004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charset="-127"/>
                    <a:ea typeface="굴림" charset="-127"/>
                    <a:cs typeface="+mn-cs"/>
                  </a:defRPr>
                </a:lvl8pPr>
                <a:lvl9pPr marL="3657600" algn="l" defTabSz="914400" rtl="0" eaLnBrk="1" latinLnBrk="1" hangingPunct="1">
                  <a:defRPr kumimoji="1" kern="1200">
                    <a:solidFill>
                      <a:schemeClr val="tx1"/>
                    </a:solidFill>
                    <a:latin typeface="굴림" charset="-127"/>
                    <a:ea typeface="굴림" charset="-127"/>
                    <a:cs typeface="+mn-cs"/>
                  </a:defRPr>
                </a:lvl9pPr>
              </a:lstStyle>
              <a:p>
                <a:endParaRPr lang="ko-KR" altLang="en-US">
                  <a:latin typeface="+mj-ea"/>
                  <a:ea typeface="+mj-ea"/>
                </a:endParaRPr>
              </a:p>
            </p:txBody>
          </p:sp>
          <p:grpSp>
            <p:nvGrpSpPr>
              <p:cNvPr id="31" name="그룹 30"/>
              <p:cNvGrpSpPr/>
              <p:nvPr/>
            </p:nvGrpSpPr>
            <p:grpSpPr>
              <a:xfrm>
                <a:off x="889252" y="3940297"/>
                <a:ext cx="7715196" cy="1419294"/>
                <a:chOff x="889252" y="3940297"/>
                <a:chExt cx="7715196" cy="1419294"/>
              </a:xfrm>
            </p:grpSpPr>
            <p:sp>
              <p:nvSpPr>
                <p:cNvPr id="62" name="Rectangle 3"/>
                <p:cNvSpPr>
                  <a:spLocks noChangeArrowheads="1"/>
                </p:cNvSpPr>
                <p:nvPr/>
              </p:nvSpPr>
              <p:spPr bwMode="auto">
                <a:xfrm>
                  <a:off x="889252" y="4965783"/>
                  <a:ext cx="1691695" cy="393808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wrap="none" anchor="ctr"/>
                <a:lstStyle>
                  <a:defPPr>
                    <a:defRPr lang="ko-KR"/>
                  </a:defPPr>
                  <a:lvl1pPr algn="l" rtl="0" fontAlgn="base" latinLnBrk="1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굴림" charset="-127"/>
                      <a:ea typeface="굴림" charset="-127"/>
                      <a:cs typeface="+mn-cs"/>
                    </a:defRPr>
                  </a:lvl1pPr>
                  <a:lvl2pPr marL="457200" algn="l" rtl="0" fontAlgn="base" latinLnBrk="1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굴림" charset="-127"/>
                      <a:ea typeface="굴림" charset="-127"/>
                      <a:cs typeface="+mn-cs"/>
                    </a:defRPr>
                  </a:lvl2pPr>
                  <a:lvl3pPr marL="914400" algn="l" rtl="0" fontAlgn="base" latinLnBrk="1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굴림" charset="-127"/>
                      <a:ea typeface="굴림" charset="-127"/>
                      <a:cs typeface="+mn-cs"/>
                    </a:defRPr>
                  </a:lvl3pPr>
                  <a:lvl4pPr marL="1371600" algn="l" rtl="0" fontAlgn="base" latinLnBrk="1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굴림" charset="-127"/>
                      <a:ea typeface="굴림" charset="-127"/>
                      <a:cs typeface="+mn-cs"/>
                    </a:defRPr>
                  </a:lvl4pPr>
                  <a:lvl5pPr marL="1828800" algn="l" rtl="0" fontAlgn="base" latinLnBrk="1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굴림" charset="-127"/>
                      <a:ea typeface="굴림" charset="-127"/>
                      <a:cs typeface="+mn-cs"/>
                    </a:defRPr>
                  </a:lvl5pPr>
                  <a:lvl6pPr marL="2286000" algn="l" defTabSz="914400" rtl="0" eaLnBrk="1" latinLnBrk="1" hangingPunct="1">
                    <a:defRPr kumimoji="1" kern="1200">
                      <a:solidFill>
                        <a:schemeClr val="tx1"/>
                      </a:solidFill>
                      <a:latin typeface="굴림" charset="-127"/>
                      <a:ea typeface="굴림" charset="-127"/>
                      <a:cs typeface="+mn-cs"/>
                    </a:defRPr>
                  </a:lvl6pPr>
                  <a:lvl7pPr marL="2743200" algn="l" defTabSz="914400" rtl="0" eaLnBrk="1" latinLnBrk="1" hangingPunct="1">
                    <a:defRPr kumimoji="1" kern="1200">
                      <a:solidFill>
                        <a:schemeClr val="tx1"/>
                      </a:solidFill>
                      <a:latin typeface="굴림" charset="-127"/>
                      <a:ea typeface="굴림" charset="-127"/>
                      <a:cs typeface="+mn-cs"/>
                    </a:defRPr>
                  </a:lvl7pPr>
                  <a:lvl8pPr marL="3200400" algn="l" defTabSz="914400" rtl="0" eaLnBrk="1" latinLnBrk="1" hangingPunct="1">
                    <a:defRPr kumimoji="1" kern="1200">
                      <a:solidFill>
                        <a:schemeClr val="tx1"/>
                      </a:solidFill>
                      <a:latin typeface="굴림" charset="-127"/>
                      <a:ea typeface="굴림" charset="-127"/>
                      <a:cs typeface="+mn-cs"/>
                    </a:defRPr>
                  </a:lvl8pPr>
                  <a:lvl9pPr marL="3657600" algn="l" defTabSz="914400" rtl="0" eaLnBrk="1" latinLnBrk="1" hangingPunct="1">
                    <a:defRPr kumimoji="1" kern="1200">
                      <a:solidFill>
                        <a:schemeClr val="tx1"/>
                      </a:solidFill>
                      <a:latin typeface="굴림" charset="-127"/>
                      <a:ea typeface="굴림" charset="-127"/>
                      <a:cs typeface="+mn-cs"/>
                    </a:defRPr>
                  </a:lvl9pPr>
                </a:lstStyle>
                <a:p>
                  <a:pPr algn="ctr">
                    <a:lnSpc>
                      <a:spcPct val="90000"/>
                    </a:lnSpc>
                    <a:spcBef>
                      <a:spcPct val="20000"/>
                    </a:spcBef>
                    <a:buClr>
                      <a:schemeClr val="tx1"/>
                    </a:buClr>
                    <a:buSzPct val="80000"/>
                    <a:buFont typeface="Wingdings" pitchFamily="2" charset="2"/>
                    <a:buNone/>
                    <a:tabLst>
                      <a:tab pos="88900" algn="l"/>
                    </a:tabLst>
                  </a:pPr>
                  <a:r>
                    <a:rPr lang="en-US" altLang="ko-KR" sz="1600" b="1" dirty="0">
                      <a:latin typeface="+mj-ea"/>
                      <a:ea typeface="+mj-ea"/>
                      <a:cs typeface="Arial" charset="0"/>
                    </a:rPr>
                    <a:t>KDIC</a:t>
                  </a:r>
                </a:p>
              </p:txBody>
            </p:sp>
            <p:sp>
              <p:nvSpPr>
                <p:cNvPr id="68" name="Text Box 38"/>
                <p:cNvSpPr txBox="1">
                  <a:spLocks noChangeArrowheads="1"/>
                </p:cNvSpPr>
                <p:nvPr/>
              </p:nvSpPr>
              <p:spPr bwMode="auto">
                <a:xfrm>
                  <a:off x="6449202" y="3940297"/>
                  <a:ext cx="2155246" cy="46330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lIns="90000" tIns="46800" rIns="90000" bIns="46800">
                  <a:spAutoFit/>
                </a:bodyPr>
                <a:lstStyle>
                  <a:defPPr>
                    <a:defRPr lang="ko-KR"/>
                  </a:defPPr>
                  <a:lvl1pPr algn="l" rtl="0" fontAlgn="base" latinLnBrk="1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굴림" charset="-127"/>
                      <a:ea typeface="굴림" charset="-127"/>
                      <a:cs typeface="+mn-cs"/>
                    </a:defRPr>
                  </a:lvl1pPr>
                  <a:lvl2pPr marL="457200" algn="l" rtl="0" fontAlgn="base" latinLnBrk="1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굴림" charset="-127"/>
                      <a:ea typeface="굴림" charset="-127"/>
                      <a:cs typeface="+mn-cs"/>
                    </a:defRPr>
                  </a:lvl2pPr>
                  <a:lvl3pPr marL="914400" algn="l" rtl="0" fontAlgn="base" latinLnBrk="1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굴림" charset="-127"/>
                      <a:ea typeface="굴림" charset="-127"/>
                      <a:cs typeface="+mn-cs"/>
                    </a:defRPr>
                  </a:lvl3pPr>
                  <a:lvl4pPr marL="1371600" algn="l" rtl="0" fontAlgn="base" latinLnBrk="1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굴림" charset="-127"/>
                      <a:ea typeface="굴림" charset="-127"/>
                      <a:cs typeface="+mn-cs"/>
                    </a:defRPr>
                  </a:lvl4pPr>
                  <a:lvl5pPr marL="1828800" algn="l" rtl="0" fontAlgn="base" latinLnBrk="1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굴림" charset="-127"/>
                      <a:ea typeface="굴림" charset="-127"/>
                      <a:cs typeface="+mn-cs"/>
                    </a:defRPr>
                  </a:lvl5pPr>
                  <a:lvl6pPr marL="2286000" algn="l" defTabSz="914400" rtl="0" eaLnBrk="1" latinLnBrk="1" hangingPunct="1">
                    <a:defRPr kumimoji="1" kern="1200">
                      <a:solidFill>
                        <a:schemeClr val="tx1"/>
                      </a:solidFill>
                      <a:latin typeface="굴림" charset="-127"/>
                      <a:ea typeface="굴림" charset="-127"/>
                      <a:cs typeface="+mn-cs"/>
                    </a:defRPr>
                  </a:lvl6pPr>
                  <a:lvl7pPr marL="2743200" algn="l" defTabSz="914400" rtl="0" eaLnBrk="1" latinLnBrk="1" hangingPunct="1">
                    <a:defRPr kumimoji="1" kern="1200">
                      <a:solidFill>
                        <a:schemeClr val="tx1"/>
                      </a:solidFill>
                      <a:latin typeface="굴림" charset="-127"/>
                      <a:ea typeface="굴림" charset="-127"/>
                      <a:cs typeface="+mn-cs"/>
                    </a:defRPr>
                  </a:lvl7pPr>
                  <a:lvl8pPr marL="3200400" algn="l" defTabSz="914400" rtl="0" eaLnBrk="1" latinLnBrk="1" hangingPunct="1">
                    <a:defRPr kumimoji="1" kern="1200">
                      <a:solidFill>
                        <a:schemeClr val="tx1"/>
                      </a:solidFill>
                      <a:latin typeface="굴림" charset="-127"/>
                      <a:ea typeface="굴림" charset="-127"/>
                      <a:cs typeface="+mn-cs"/>
                    </a:defRPr>
                  </a:lvl8pPr>
                  <a:lvl9pPr marL="3657600" algn="l" defTabSz="914400" rtl="0" eaLnBrk="1" latinLnBrk="1" hangingPunct="1">
                    <a:defRPr kumimoji="1" kern="1200">
                      <a:solidFill>
                        <a:schemeClr val="tx1"/>
                      </a:solidFill>
                      <a:latin typeface="굴림" charset="-127"/>
                      <a:ea typeface="굴림" charset="-127"/>
                      <a:cs typeface="+mn-cs"/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  <a:spcBef>
                      <a:spcPct val="70000"/>
                    </a:spcBef>
                    <a:spcAft>
                      <a:spcPct val="50000"/>
                    </a:spcAft>
                  </a:pPr>
                  <a:r>
                    <a:rPr kumimoji="0" lang="en-US" altLang="ko-KR" sz="1600" b="1" dirty="0">
                      <a:latin typeface="+mj-ea"/>
                      <a:ea typeface="+mj-ea"/>
                    </a:rPr>
                    <a:t>BOK</a:t>
                  </a:r>
                </a:p>
              </p:txBody>
            </p:sp>
          </p:grpSp>
        </p:grpSp>
      </p:grpSp>
      <p:sp>
        <p:nvSpPr>
          <p:cNvPr id="65" name="Text Box 32"/>
          <p:cNvSpPr txBox="1">
            <a:spLocks noChangeArrowheads="1"/>
          </p:cNvSpPr>
          <p:nvPr/>
        </p:nvSpPr>
        <p:spPr bwMode="auto">
          <a:xfrm>
            <a:off x="3548011" y="4189832"/>
            <a:ext cx="2155246" cy="463304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90000" tIns="46800" rIns="90000" bIns="46800" anchor="ctr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charset="-127"/>
                <a:ea typeface="굴림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charset="-127"/>
                <a:ea typeface="굴림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charset="-127"/>
                <a:ea typeface="굴림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charset="-127"/>
                <a:ea typeface="굴림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charset="-127"/>
                <a:ea typeface="굴림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charset="-127"/>
                <a:ea typeface="굴림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charset="-127"/>
                <a:ea typeface="굴림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charset="-127"/>
                <a:ea typeface="굴림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charset="-127"/>
                <a:ea typeface="굴림" charset="-127"/>
                <a:cs typeface="+mn-cs"/>
              </a:defRPr>
            </a:lvl9pPr>
          </a:lstStyle>
          <a:p>
            <a:pPr algn="ctr">
              <a:lnSpc>
                <a:spcPct val="150000"/>
              </a:lnSpc>
              <a:spcBef>
                <a:spcPct val="70000"/>
              </a:spcBef>
              <a:spcAft>
                <a:spcPct val="50000"/>
              </a:spcAft>
            </a:pPr>
            <a:r>
              <a:rPr kumimoji="0" lang="en-US" altLang="ko-KR" sz="1800" b="1" dirty="0">
                <a:latin typeface="+mj-ea"/>
                <a:ea typeface="+mj-ea"/>
              </a:rPr>
              <a:t>FSC</a:t>
            </a: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4636EE-4FF8-41EF-8DB9-FFC6AC1DAEF9}" type="slidenum">
              <a:rPr lang="ko-KR" altLang="en-US" smtClean="0"/>
              <a:pPr>
                <a:defRPr/>
              </a:pPr>
              <a:t>5</a:t>
            </a:fld>
            <a:endParaRPr lang="ko-KR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/>
          <p:cNvSpPr txBox="1"/>
          <p:nvPr/>
        </p:nvSpPr>
        <p:spPr bwMode="auto">
          <a:xfrm>
            <a:off x="770388" y="1484784"/>
            <a:ext cx="7906068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buClr>
                <a:srgbClr val="333399"/>
              </a:buClr>
              <a:buSzPct val="130000"/>
              <a:buNone/>
              <a:tabLst>
                <a:tab pos="88900" algn="l"/>
              </a:tabLst>
            </a:pPr>
            <a:r>
              <a:rPr lang="en-US" altLang="ko-KR" sz="2400" dirty="0" smtClean="0">
                <a:cs typeface="Arial" charset="0"/>
              </a:rPr>
              <a:t>FSC undertakes the supervision of entire financial industry including overall micro-prudential policy and legislation(MOFE’s role before 2008) </a:t>
            </a:r>
          </a:p>
          <a:p>
            <a:pPr>
              <a:spcBef>
                <a:spcPts val="0"/>
              </a:spcBef>
              <a:buClr>
                <a:srgbClr val="333399"/>
              </a:buClr>
              <a:buSzPct val="130000"/>
              <a:buNone/>
              <a:tabLst>
                <a:tab pos="88900" algn="l"/>
              </a:tabLst>
            </a:pPr>
            <a:endParaRPr lang="en-US" altLang="ko-KR" sz="2400" dirty="0" smtClean="0">
              <a:cs typeface="Arial" charset="0"/>
            </a:endParaRPr>
          </a:p>
          <a:p>
            <a:pPr marL="180000" indent="-457200">
              <a:spcBef>
                <a:spcPts val="0"/>
              </a:spcBef>
              <a:buClr>
                <a:srgbClr val="333399"/>
              </a:buClr>
              <a:buSzPct val="130000"/>
              <a:buNone/>
              <a:tabLst>
                <a:tab pos="88900" algn="l"/>
              </a:tabLst>
            </a:pPr>
            <a:r>
              <a:rPr lang="en-US" altLang="ko-KR" sz="2400" dirty="0" smtClean="0">
                <a:cs typeface="Arial" charset="0"/>
              </a:rPr>
              <a:t>- FSS performs on-site examinations and supervisory operations as an agency under FSC</a:t>
            </a:r>
          </a:p>
        </p:txBody>
      </p:sp>
      <p:grpSp>
        <p:nvGrpSpPr>
          <p:cNvPr id="2" name="그룹 15"/>
          <p:cNvGrpSpPr>
            <a:grpSpLocks/>
          </p:cNvGrpSpPr>
          <p:nvPr/>
        </p:nvGrpSpPr>
        <p:grpSpPr bwMode="auto">
          <a:xfrm>
            <a:off x="428626" y="219075"/>
            <a:ext cx="8319838" cy="638175"/>
            <a:chOff x="428626" y="219075"/>
            <a:chExt cx="7477124" cy="638175"/>
          </a:xfrm>
        </p:grpSpPr>
        <p:sp>
          <p:nvSpPr>
            <p:cNvPr id="12" name="TextBox 11"/>
            <p:cNvSpPr txBox="1"/>
            <p:nvPr/>
          </p:nvSpPr>
          <p:spPr>
            <a:xfrm>
              <a:off x="885825" y="219075"/>
              <a:ext cx="7019925" cy="52322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2400" b="1" dirty="0">
                  <a:latin typeface="+mn-lt"/>
                </a:rPr>
                <a:t> </a:t>
              </a:r>
              <a:r>
                <a:rPr kumimoji="0" lang="en-US" altLang="ko-KR" sz="2400" b="1" dirty="0" smtClean="0">
                  <a:latin typeface="+mn-lt"/>
                </a:rPr>
                <a:t> </a:t>
              </a:r>
              <a:r>
                <a:rPr kumimoji="0" lang="en-US" altLang="ko-KR" sz="2800" b="1" dirty="0" smtClean="0">
                  <a:solidFill>
                    <a:schemeClr val="tx2">
                      <a:lumMod val="75000"/>
                    </a:schemeClr>
                  </a:solidFill>
                </a:rPr>
                <a:t>Current framework of financial stability (2)</a:t>
              </a:r>
              <a:endParaRPr kumimoji="0" lang="ko-KR" altLang="en-US" sz="2800" b="1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</a:endParaRPr>
            </a:p>
          </p:txBody>
        </p:sp>
        <p:grpSp>
          <p:nvGrpSpPr>
            <p:cNvPr id="3" name="그룹 9"/>
            <p:cNvGrpSpPr>
              <a:grpSpLocks/>
            </p:cNvGrpSpPr>
            <p:nvPr/>
          </p:nvGrpSpPr>
          <p:grpSpPr bwMode="auto">
            <a:xfrm>
              <a:off x="428626" y="230188"/>
              <a:ext cx="617406" cy="627062"/>
              <a:chOff x="2500299" y="2730270"/>
              <a:chExt cx="617026" cy="627287"/>
            </a:xfrm>
          </p:grpSpPr>
          <p:sp>
            <p:nvSpPr>
              <p:cNvPr id="28" name="모서리가 둥근 직사각형 27"/>
              <p:cNvSpPr/>
              <p:nvPr/>
            </p:nvSpPr>
            <p:spPr>
              <a:xfrm>
                <a:off x="2665297" y="2730270"/>
                <a:ext cx="452028" cy="500241"/>
              </a:xfrm>
              <a:prstGeom prst="round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Aft>
                    <a:spcPts val="0"/>
                  </a:spcAft>
                  <a:defRPr/>
                </a:pPr>
                <a:r>
                  <a:rPr kumimoji="0" lang="en-US" altLang="ko-KR" sz="2400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3</a:t>
                </a:r>
                <a:endParaRPr kumimoji="0" lang="en-US" altLang="ko-KR" sz="24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30" name="모서리가 둥근 직사각형 29"/>
              <p:cNvSpPr/>
              <p:nvPr/>
            </p:nvSpPr>
            <p:spPr>
              <a:xfrm>
                <a:off x="2500299" y="3071704"/>
                <a:ext cx="285574" cy="285853"/>
              </a:xfrm>
              <a:prstGeom prst="roundRect">
                <a:avLst/>
              </a:prstGeom>
              <a:solidFill>
                <a:srgbClr val="000099">
                  <a:alpha val="3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Aft>
                    <a:spcPts val="0"/>
                  </a:spcAft>
                  <a:defRPr/>
                </a:pPr>
                <a:endParaRPr kumimoji="0" lang="ko-KR" altLang="en-US" sz="1800"/>
              </a:p>
            </p:txBody>
          </p:sp>
        </p:grpSp>
      </p:grpSp>
      <p:sp>
        <p:nvSpPr>
          <p:cNvPr id="54" name="TextBox 53"/>
          <p:cNvSpPr txBox="1"/>
          <p:nvPr/>
        </p:nvSpPr>
        <p:spPr bwMode="auto">
          <a:xfrm>
            <a:off x="770388" y="4149080"/>
            <a:ext cx="8122092" cy="17312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2" defTabSz="1741488">
              <a:spcBef>
                <a:spcPts val="0"/>
              </a:spcBef>
              <a:buClr>
                <a:srgbClr val="060606"/>
              </a:buClr>
              <a:buNone/>
            </a:pPr>
            <a:r>
              <a:rPr lang="en-US" altLang="ko-KR" sz="2400" dirty="0" smtClean="0">
                <a:cs typeface="Arial" charset="0"/>
              </a:rPr>
              <a:t>For the implementation of monetary and credit policy and oversight of the payment and settlement system, </a:t>
            </a:r>
          </a:p>
          <a:p>
            <a:pPr marL="0" lvl="2" defTabSz="1741488">
              <a:spcBef>
                <a:spcPts val="0"/>
              </a:spcBef>
              <a:buClr>
                <a:srgbClr val="060606"/>
              </a:buClr>
              <a:buNone/>
            </a:pPr>
            <a:endParaRPr lang="en-US" altLang="ko-KR" sz="1050" dirty="0" smtClean="0">
              <a:cs typeface="Arial" charset="0"/>
            </a:endParaRPr>
          </a:p>
          <a:p>
            <a:pPr marL="0" lvl="2" defTabSz="1741488">
              <a:spcBef>
                <a:spcPts val="0"/>
              </a:spcBef>
              <a:buClr>
                <a:srgbClr val="060606"/>
              </a:buClr>
              <a:buNone/>
            </a:pPr>
            <a:r>
              <a:rPr lang="en-US" altLang="ko-KR" sz="2400" dirty="0" smtClean="0">
                <a:cs typeface="Arial" charset="0"/>
              </a:rPr>
              <a:t>BOK can request </a:t>
            </a:r>
            <a:r>
              <a:rPr lang="en-US" altLang="ko-KR" sz="2400" dirty="0" smtClean="0">
                <a:ea typeface="돋움" pitchFamily="50" charset="-127"/>
              </a:rPr>
              <a:t>FSS to itself undertake the examination </a:t>
            </a:r>
          </a:p>
          <a:p>
            <a:pPr marL="0" lvl="2" defTabSz="1741488">
              <a:spcBef>
                <a:spcPts val="0"/>
              </a:spcBef>
              <a:buClr>
                <a:srgbClr val="060606"/>
              </a:buClr>
              <a:buNone/>
            </a:pPr>
            <a:r>
              <a:rPr lang="en-US" altLang="ko-KR" sz="2400" dirty="0" smtClean="0">
                <a:ea typeface="돋움" pitchFamily="50" charset="-127"/>
              </a:rPr>
              <a:t>or join it in a joint examination of a financial institutions  </a:t>
            </a:r>
          </a:p>
        </p:txBody>
      </p:sp>
      <p:sp>
        <p:nvSpPr>
          <p:cNvPr id="14" name="갈매기형 수장 13"/>
          <p:cNvSpPr/>
          <p:nvPr/>
        </p:nvSpPr>
        <p:spPr bwMode="auto">
          <a:xfrm>
            <a:off x="602232" y="1639368"/>
            <a:ext cx="164678" cy="182453"/>
          </a:xfrm>
          <a:prstGeom prst="chevron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100">
              <a:solidFill>
                <a:schemeClr val="tx1"/>
              </a:solidFill>
            </a:endParaRPr>
          </a:p>
        </p:txBody>
      </p:sp>
      <p:sp>
        <p:nvSpPr>
          <p:cNvPr id="15" name="갈매기형 수장 14"/>
          <p:cNvSpPr/>
          <p:nvPr/>
        </p:nvSpPr>
        <p:spPr bwMode="auto">
          <a:xfrm>
            <a:off x="602232" y="4293096"/>
            <a:ext cx="164678" cy="182453"/>
          </a:xfrm>
          <a:prstGeom prst="chevron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100">
              <a:solidFill>
                <a:schemeClr val="tx1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4636EE-4FF8-41EF-8DB9-FFC6AC1DAEF9}" type="slidenum">
              <a:rPr lang="ko-KR" altLang="en-US" smtClean="0"/>
              <a:pPr>
                <a:defRPr/>
              </a:pPr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5070049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갈매기형 수장 26"/>
          <p:cNvSpPr/>
          <p:nvPr/>
        </p:nvSpPr>
        <p:spPr>
          <a:xfrm>
            <a:off x="443638" y="1772816"/>
            <a:ext cx="167922" cy="182468"/>
          </a:xfrm>
          <a:prstGeom prst="chevron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900">
              <a:solidFill>
                <a:schemeClr val="tx1"/>
              </a:solidFill>
            </a:endParaRPr>
          </a:p>
        </p:txBody>
      </p:sp>
      <p:sp>
        <p:nvSpPr>
          <p:cNvPr id="2356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kumimoji="0" lang="ko-KR" altLang="en-US" sz="1800"/>
          </a:p>
        </p:txBody>
      </p:sp>
      <p:sp>
        <p:nvSpPr>
          <p:cNvPr id="12" name="TextBox 23"/>
          <p:cNvSpPr txBox="1">
            <a:spLocks noChangeArrowheads="1"/>
          </p:cNvSpPr>
          <p:nvPr/>
        </p:nvSpPr>
        <p:spPr bwMode="auto">
          <a:xfrm>
            <a:off x="678879" y="1628800"/>
            <a:ext cx="7997577" cy="4739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kumimoji="0" lang="en-US" altLang="ko-KR" sz="2400" dirty="0" smtClean="0"/>
              <a:t>Background and motive</a:t>
            </a:r>
          </a:p>
          <a:p>
            <a:endParaRPr kumimoji="0" lang="en-US" altLang="ko-KR" sz="2400" dirty="0"/>
          </a:p>
          <a:p>
            <a:r>
              <a:rPr kumimoji="0" lang="en-US" altLang="ko-KR" sz="2000" dirty="0" smtClean="0"/>
              <a:t>◆</a:t>
            </a:r>
            <a:r>
              <a:rPr kumimoji="0" lang="en-US" altLang="ko-KR" sz="2400" dirty="0" smtClean="0"/>
              <a:t> After the Global Financial Crisis, the need to reform </a:t>
            </a:r>
          </a:p>
          <a:p>
            <a:r>
              <a:rPr kumimoji="0" lang="en-US" altLang="ko-KR" sz="2400" dirty="0" smtClean="0"/>
              <a:t>   the financial stability structure has been emerged</a:t>
            </a:r>
          </a:p>
          <a:p>
            <a:endParaRPr kumimoji="0" lang="en-US" altLang="ko-KR" sz="1100" dirty="0"/>
          </a:p>
          <a:p>
            <a:pPr lvl="1">
              <a:buFont typeface="Wingdings" pitchFamily="2" charset="2"/>
              <a:buChar char="§"/>
            </a:pPr>
            <a:r>
              <a:rPr kumimoji="0" lang="en-US" altLang="ko-KR" sz="2000" dirty="0" smtClean="0"/>
              <a:t> Financial stability authorities are required to take m</a:t>
            </a:r>
            <a:r>
              <a:rPr kumimoji="0" lang="en-US" altLang="ko-KR" sz="2000" dirty="0" smtClean="0">
                <a:solidFill>
                  <a:prstClr val="black"/>
                </a:solidFill>
              </a:rPr>
              <a:t>ore </a:t>
            </a:r>
          </a:p>
          <a:p>
            <a:pPr lvl="1"/>
            <a:r>
              <a:rPr kumimoji="0" lang="en-US" altLang="ko-KR" sz="2000" dirty="0">
                <a:solidFill>
                  <a:prstClr val="black"/>
                </a:solidFill>
              </a:rPr>
              <a:t> </a:t>
            </a:r>
            <a:r>
              <a:rPr kumimoji="0" lang="en-US" altLang="ko-KR" sz="2000" dirty="0" smtClean="0">
                <a:solidFill>
                  <a:prstClr val="black"/>
                </a:solidFill>
              </a:rPr>
              <a:t> coordinated </a:t>
            </a:r>
            <a:r>
              <a:rPr kumimoji="0" lang="en-US" altLang="ko-KR" sz="2000" dirty="0">
                <a:solidFill>
                  <a:prstClr val="black"/>
                </a:solidFill>
              </a:rPr>
              <a:t>actions</a:t>
            </a:r>
            <a:endParaRPr kumimoji="0" lang="en-US" altLang="ko-KR" sz="2400" dirty="0" smtClean="0"/>
          </a:p>
          <a:p>
            <a:endParaRPr kumimoji="0" lang="en-US" altLang="ko-KR" sz="1100" dirty="0"/>
          </a:p>
          <a:p>
            <a:pPr lvl="1">
              <a:buFont typeface="Wingdings" pitchFamily="2" charset="2"/>
              <a:buChar char="§"/>
            </a:pPr>
            <a:r>
              <a:rPr kumimoji="0" lang="en-US" altLang="ko-KR" sz="2400" dirty="0" smtClean="0"/>
              <a:t> </a:t>
            </a:r>
            <a:r>
              <a:rPr kumimoji="0" lang="en-US" altLang="ko-KR" sz="2000" dirty="0" smtClean="0"/>
              <a:t>For </a:t>
            </a:r>
            <a:r>
              <a:rPr kumimoji="0" lang="en-US" altLang="ko-KR" sz="2000" dirty="0" smtClean="0"/>
              <a:t>BOK </a:t>
            </a:r>
            <a:r>
              <a:rPr kumimoji="0" lang="en-US" altLang="ko-KR" sz="2000" dirty="0" smtClean="0"/>
              <a:t>to act more effectively </a:t>
            </a:r>
            <a:r>
              <a:rPr kumimoji="0" lang="en-US" altLang="ko-KR" sz="2000" dirty="0" smtClean="0"/>
              <a:t>in times </a:t>
            </a:r>
            <a:r>
              <a:rPr kumimoji="0" lang="en-US" altLang="ko-KR" sz="2000" dirty="0" smtClean="0"/>
              <a:t>of crisis, it needs </a:t>
            </a:r>
          </a:p>
          <a:p>
            <a:pPr lvl="1"/>
            <a:r>
              <a:rPr kumimoji="0" lang="en-US" altLang="ko-KR" sz="2000" dirty="0"/>
              <a:t> </a:t>
            </a:r>
            <a:r>
              <a:rPr kumimoji="0" lang="en-US" altLang="ko-KR" sz="2000" dirty="0" smtClean="0"/>
              <a:t>  greater access </a:t>
            </a:r>
            <a:r>
              <a:rPr kumimoji="0" lang="en-US" altLang="ko-KR" sz="2000" dirty="0"/>
              <a:t>information on </a:t>
            </a:r>
            <a:r>
              <a:rPr kumimoji="0" lang="en-US" altLang="ko-KR" sz="2000" dirty="0" smtClean="0"/>
              <a:t>financial institutions</a:t>
            </a:r>
          </a:p>
          <a:p>
            <a:pPr lvl="1"/>
            <a:endParaRPr kumimoji="0" lang="en-US" altLang="ko-KR" sz="2000" dirty="0" smtClean="0"/>
          </a:p>
          <a:p>
            <a:pPr lvl="1">
              <a:buFont typeface="Wingdings" pitchFamily="2" charset="2"/>
              <a:buChar char="§"/>
            </a:pPr>
            <a:r>
              <a:rPr kumimoji="0" lang="en-US" altLang="ko-KR" sz="2000" dirty="0" smtClean="0"/>
              <a:t> The BOK’s financial stability policy toolkit needs to </a:t>
            </a:r>
          </a:p>
          <a:p>
            <a:pPr lvl="1"/>
            <a:r>
              <a:rPr kumimoji="0" lang="en-US" altLang="ko-KR" sz="2000" dirty="0" smtClean="0"/>
              <a:t>  be enlarged</a:t>
            </a:r>
          </a:p>
          <a:p>
            <a:endParaRPr kumimoji="0" lang="en-US" altLang="ko-KR" sz="2400" dirty="0"/>
          </a:p>
          <a:p>
            <a:endParaRPr kumimoji="0" lang="en-US" altLang="ko-KR" sz="1600" dirty="0" smtClean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4636EE-4FF8-41EF-8DB9-FFC6AC1DAEF9}" type="slidenum">
              <a:rPr lang="ko-KR" altLang="en-US" smtClean="0"/>
              <a:pPr>
                <a:defRPr/>
              </a:pPr>
              <a:t>7</a:t>
            </a:fld>
            <a:endParaRPr lang="ko-KR" altLang="en-US" dirty="0"/>
          </a:p>
        </p:txBody>
      </p:sp>
      <p:grpSp>
        <p:nvGrpSpPr>
          <p:cNvPr id="17" name="그룹 15"/>
          <p:cNvGrpSpPr>
            <a:grpSpLocks/>
          </p:cNvGrpSpPr>
          <p:nvPr/>
        </p:nvGrpSpPr>
        <p:grpSpPr bwMode="auto">
          <a:xfrm>
            <a:off x="428626" y="219075"/>
            <a:ext cx="8319838" cy="638175"/>
            <a:chOff x="428626" y="219075"/>
            <a:chExt cx="7477124" cy="638175"/>
          </a:xfrm>
        </p:grpSpPr>
        <p:sp>
          <p:nvSpPr>
            <p:cNvPr id="19" name="TextBox 18"/>
            <p:cNvSpPr txBox="1"/>
            <p:nvPr/>
          </p:nvSpPr>
          <p:spPr>
            <a:xfrm>
              <a:off x="885825" y="219075"/>
              <a:ext cx="7019925" cy="52322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r>
                <a:rPr kumimoji="0" lang="en-US" altLang="ko-KR" sz="2400" b="1" dirty="0">
                  <a:latin typeface="+mn-lt"/>
                </a:rPr>
                <a:t> </a:t>
              </a:r>
              <a:r>
                <a:rPr kumimoji="0" lang="en-US" altLang="ko-KR" sz="2400" b="1" dirty="0" smtClean="0">
                  <a:latin typeface="+mn-lt"/>
                </a:rPr>
                <a:t> </a:t>
              </a:r>
              <a:r>
                <a:rPr kumimoji="0" lang="en-US" altLang="ko-KR" sz="2800" b="1" dirty="0">
                  <a:solidFill>
                    <a:schemeClr val="tx2">
                      <a:lumMod val="75000"/>
                    </a:schemeClr>
                  </a:solidFill>
                </a:rPr>
                <a:t>BOK Act Amendments (2011</a:t>
              </a:r>
              <a:r>
                <a:rPr kumimoji="0" lang="en-US" altLang="ko-KR" sz="2800" b="1" dirty="0" smtClean="0">
                  <a:solidFill>
                    <a:schemeClr val="tx2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)</a:t>
              </a:r>
              <a:endParaRPr kumimoji="0" lang="en-US" altLang="ko-KR" sz="2800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grpSp>
          <p:nvGrpSpPr>
            <p:cNvPr id="21" name="그룹 9"/>
            <p:cNvGrpSpPr>
              <a:grpSpLocks/>
            </p:cNvGrpSpPr>
            <p:nvPr/>
          </p:nvGrpSpPr>
          <p:grpSpPr bwMode="auto">
            <a:xfrm>
              <a:off x="428626" y="230188"/>
              <a:ext cx="617406" cy="627062"/>
              <a:chOff x="2500299" y="2730270"/>
              <a:chExt cx="617026" cy="627287"/>
            </a:xfrm>
          </p:grpSpPr>
          <p:sp>
            <p:nvSpPr>
              <p:cNvPr id="22" name="모서리가 둥근 직사각형 21"/>
              <p:cNvSpPr/>
              <p:nvPr/>
            </p:nvSpPr>
            <p:spPr>
              <a:xfrm>
                <a:off x="2665297" y="2730270"/>
                <a:ext cx="452028" cy="500241"/>
              </a:xfrm>
              <a:prstGeom prst="round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Aft>
                    <a:spcPts val="0"/>
                  </a:spcAft>
                  <a:defRPr/>
                </a:pPr>
                <a:r>
                  <a:rPr kumimoji="0" lang="en-US" altLang="ko-KR" sz="2400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4</a:t>
                </a:r>
                <a:endParaRPr kumimoji="0" lang="en-US" altLang="ko-KR" sz="24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24" name="모서리가 둥근 직사각형 23"/>
              <p:cNvSpPr/>
              <p:nvPr/>
            </p:nvSpPr>
            <p:spPr>
              <a:xfrm>
                <a:off x="2500299" y="3071704"/>
                <a:ext cx="285574" cy="285853"/>
              </a:xfrm>
              <a:prstGeom prst="roundRect">
                <a:avLst/>
              </a:prstGeom>
              <a:solidFill>
                <a:srgbClr val="000099">
                  <a:alpha val="3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Aft>
                    <a:spcPts val="0"/>
                  </a:spcAft>
                  <a:defRPr/>
                </a:pPr>
                <a:endParaRPr kumimoji="0" lang="ko-KR" altLang="en-US" sz="18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25092232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6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kumimoji="0" lang="ko-KR" altLang="en-US" sz="1800" dirty="0"/>
          </a:p>
        </p:txBody>
      </p:sp>
      <p:sp>
        <p:nvSpPr>
          <p:cNvPr id="12" name="TextBox 23"/>
          <p:cNvSpPr txBox="1">
            <a:spLocks noChangeArrowheads="1"/>
          </p:cNvSpPr>
          <p:nvPr/>
        </p:nvSpPr>
        <p:spPr bwMode="auto">
          <a:xfrm>
            <a:off x="539552" y="1844824"/>
            <a:ext cx="8352928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kumimoji="0" lang="en-US" altLang="ko-KR" sz="2000" dirty="0" smtClean="0"/>
              <a:t> Clear additional specification of financial stability purpose </a:t>
            </a:r>
          </a:p>
          <a:p>
            <a:r>
              <a:rPr kumimoji="0" lang="en-US" altLang="ko-KR" sz="2000" dirty="0"/>
              <a:t> </a:t>
            </a:r>
            <a:r>
              <a:rPr kumimoji="0" lang="en-US" altLang="ko-KR" sz="2000" dirty="0" smtClean="0"/>
              <a:t>   in the BOK Act</a:t>
            </a:r>
            <a:endParaRPr kumimoji="0" lang="en-US" altLang="ko-KR" sz="1600" dirty="0" smtClean="0"/>
          </a:p>
          <a:p>
            <a:pPr>
              <a:buFont typeface="Wingdings" pitchFamily="2" charset="2"/>
              <a:buChar char="u"/>
            </a:pPr>
            <a:r>
              <a:rPr lang="en-US" altLang="ko-KR" sz="2000" dirty="0" smtClean="0"/>
              <a:t> Expands the range of liabilities subject to reserve requirements</a:t>
            </a:r>
          </a:p>
          <a:p>
            <a:r>
              <a:rPr lang="en-US" altLang="ko-KR" sz="2000" dirty="0" smtClean="0"/>
              <a:t>    beyond deposit liabilities (e.g. financial debentures)</a:t>
            </a:r>
          </a:p>
          <a:p>
            <a:pPr>
              <a:buFont typeface="Wingdings" pitchFamily="2" charset="2"/>
              <a:buChar char="u"/>
            </a:pPr>
            <a:endParaRPr kumimoji="0" lang="en-US" altLang="ko-KR" sz="1600" dirty="0" smtClean="0"/>
          </a:p>
          <a:p>
            <a:pPr>
              <a:buFont typeface="Wingdings" pitchFamily="2" charset="2"/>
              <a:buChar char="u"/>
            </a:pPr>
            <a:r>
              <a:rPr kumimoji="0" lang="en-US" altLang="ko-KR" sz="2000" dirty="0" smtClean="0"/>
              <a:t> Widens information sharing among the authorities</a:t>
            </a:r>
          </a:p>
          <a:p>
            <a:pPr>
              <a:buFont typeface="Wingdings" pitchFamily="2" charset="2"/>
              <a:buChar char="u"/>
            </a:pPr>
            <a:endParaRPr kumimoji="0" lang="en-US" altLang="ko-KR" sz="1600" dirty="0" smtClean="0"/>
          </a:p>
          <a:p>
            <a:pPr>
              <a:buFont typeface="Wingdings" pitchFamily="2" charset="2"/>
              <a:buChar char="u"/>
            </a:pPr>
            <a:r>
              <a:rPr kumimoji="0" lang="en-US" altLang="ko-KR" sz="2000" dirty="0" smtClean="0"/>
              <a:t> Authorizes BOK to ask</a:t>
            </a:r>
            <a:r>
              <a:rPr lang="en-US" altLang="ko-KR" sz="2000" dirty="0" smtClean="0"/>
              <a:t> non-bank financial institutions to submit</a:t>
            </a:r>
          </a:p>
          <a:p>
            <a:r>
              <a:rPr lang="en-US" altLang="ko-KR" sz="2000" dirty="0"/>
              <a:t> </a:t>
            </a:r>
            <a:r>
              <a:rPr lang="en-US" altLang="ko-KR" sz="2000" dirty="0" smtClean="0"/>
              <a:t>   necessary materials.</a:t>
            </a:r>
          </a:p>
          <a:p>
            <a:pPr>
              <a:buFont typeface="Wingdings" pitchFamily="2" charset="2"/>
              <a:buChar char="u"/>
            </a:pPr>
            <a:endParaRPr kumimoji="0" lang="en-US" altLang="ko-KR" sz="1600" dirty="0" smtClean="0"/>
          </a:p>
          <a:p>
            <a:pPr>
              <a:buFont typeface="Wingdings" pitchFamily="2" charset="2"/>
              <a:buChar char="u"/>
            </a:pPr>
            <a:r>
              <a:rPr kumimoji="0" lang="en-US" altLang="ko-KR" sz="2000" dirty="0" smtClean="0"/>
              <a:t> Facilitates swifter and more effective joint examination</a:t>
            </a:r>
          </a:p>
          <a:p>
            <a:pPr>
              <a:buFont typeface="Wingdings" pitchFamily="2" charset="2"/>
              <a:buChar char="u"/>
            </a:pPr>
            <a:endParaRPr kumimoji="0" lang="en-US" altLang="ko-KR" sz="1600" dirty="0" smtClean="0"/>
          </a:p>
          <a:p>
            <a:pPr>
              <a:buFont typeface="Wingdings" pitchFamily="2" charset="2"/>
              <a:buChar char="u"/>
            </a:pPr>
            <a:r>
              <a:rPr kumimoji="0" lang="en-US" altLang="ko-KR" sz="2000" dirty="0" smtClean="0"/>
              <a:t> Eases prerequisite for extending e</a:t>
            </a:r>
            <a:r>
              <a:rPr lang="en-US" altLang="ko-KR" sz="2000" dirty="0" smtClean="0"/>
              <a:t>mergency credit to </a:t>
            </a:r>
          </a:p>
          <a:p>
            <a:r>
              <a:rPr lang="en-US" altLang="ko-KR" sz="2000" dirty="0" smtClean="0"/>
              <a:t>    financial institutions</a:t>
            </a:r>
          </a:p>
          <a:p>
            <a:pPr>
              <a:buFont typeface="Wingdings" pitchFamily="2" charset="2"/>
              <a:buChar char="u"/>
            </a:pPr>
            <a:endParaRPr kumimoji="0" lang="en-US" altLang="ko-KR" sz="1600" dirty="0" smtClean="0"/>
          </a:p>
          <a:p>
            <a:pPr>
              <a:buFont typeface="Wingdings" pitchFamily="2" charset="2"/>
              <a:buChar char="u"/>
            </a:pPr>
            <a:r>
              <a:rPr kumimoji="0" lang="en-US" altLang="ko-KR" sz="2000" dirty="0" smtClean="0"/>
              <a:t> Legally requires Financial Stability Report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83568" y="1196752"/>
            <a:ext cx="2376264" cy="46166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 smtClean="0"/>
              <a:t>Main contents</a:t>
            </a:r>
            <a:endParaRPr lang="ko-KR" altLang="en-US" sz="2400" b="1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4636EE-4FF8-41EF-8DB9-FFC6AC1DAEF9}" type="slidenum">
              <a:rPr lang="ko-KR" altLang="en-US" smtClean="0"/>
              <a:pPr>
                <a:defRPr/>
              </a:pPr>
              <a:t>8</a:t>
            </a:fld>
            <a:endParaRPr lang="ko-KR" altLang="en-US"/>
          </a:p>
        </p:txBody>
      </p:sp>
      <p:grpSp>
        <p:nvGrpSpPr>
          <p:cNvPr id="17" name="그룹 15"/>
          <p:cNvGrpSpPr>
            <a:grpSpLocks/>
          </p:cNvGrpSpPr>
          <p:nvPr/>
        </p:nvGrpSpPr>
        <p:grpSpPr bwMode="auto">
          <a:xfrm>
            <a:off x="428626" y="219075"/>
            <a:ext cx="8319838" cy="638175"/>
            <a:chOff x="428626" y="219075"/>
            <a:chExt cx="7477124" cy="638175"/>
          </a:xfrm>
        </p:grpSpPr>
        <p:sp>
          <p:nvSpPr>
            <p:cNvPr id="21" name="TextBox 20"/>
            <p:cNvSpPr txBox="1"/>
            <p:nvPr/>
          </p:nvSpPr>
          <p:spPr>
            <a:xfrm>
              <a:off x="885825" y="219075"/>
              <a:ext cx="7019925" cy="52322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r>
                <a:rPr kumimoji="0" lang="en-US" altLang="ko-KR" sz="2400" b="1" dirty="0">
                  <a:latin typeface="+mn-lt"/>
                </a:rPr>
                <a:t> </a:t>
              </a:r>
              <a:r>
                <a:rPr kumimoji="0" lang="en-US" altLang="ko-KR" sz="2400" b="1" dirty="0" smtClean="0">
                  <a:latin typeface="+mn-lt"/>
                </a:rPr>
                <a:t> </a:t>
              </a:r>
              <a:r>
                <a:rPr kumimoji="0" lang="en-US" altLang="ko-KR" sz="2800" b="1" dirty="0">
                  <a:solidFill>
                    <a:schemeClr val="tx2">
                      <a:lumMod val="75000"/>
                    </a:schemeClr>
                  </a:solidFill>
                </a:rPr>
                <a:t>BOK Act Amendments (2011</a:t>
              </a:r>
              <a:r>
                <a:rPr kumimoji="0" lang="en-US" altLang="ko-KR" sz="2800" b="1" dirty="0" smtClean="0">
                  <a:solidFill>
                    <a:schemeClr val="tx2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) (2)</a:t>
              </a:r>
              <a:endParaRPr kumimoji="0" lang="en-US" altLang="ko-KR" sz="2800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grpSp>
          <p:nvGrpSpPr>
            <p:cNvPr id="22" name="그룹 9"/>
            <p:cNvGrpSpPr>
              <a:grpSpLocks/>
            </p:cNvGrpSpPr>
            <p:nvPr/>
          </p:nvGrpSpPr>
          <p:grpSpPr bwMode="auto">
            <a:xfrm>
              <a:off x="428626" y="230188"/>
              <a:ext cx="617406" cy="627062"/>
              <a:chOff x="2500299" y="2730270"/>
              <a:chExt cx="617026" cy="627287"/>
            </a:xfrm>
          </p:grpSpPr>
          <p:sp>
            <p:nvSpPr>
              <p:cNvPr id="24" name="모서리가 둥근 직사각형 23"/>
              <p:cNvSpPr/>
              <p:nvPr/>
            </p:nvSpPr>
            <p:spPr>
              <a:xfrm>
                <a:off x="2665297" y="2730270"/>
                <a:ext cx="452028" cy="500241"/>
              </a:xfrm>
              <a:prstGeom prst="round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Aft>
                    <a:spcPts val="0"/>
                  </a:spcAft>
                  <a:defRPr/>
                </a:pPr>
                <a:r>
                  <a:rPr kumimoji="0" lang="en-US" altLang="ko-KR" sz="2400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4</a:t>
                </a:r>
                <a:endParaRPr kumimoji="0" lang="en-US" altLang="ko-KR" sz="24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25" name="모서리가 둥근 직사각형 24"/>
              <p:cNvSpPr/>
              <p:nvPr/>
            </p:nvSpPr>
            <p:spPr>
              <a:xfrm>
                <a:off x="2500299" y="3071704"/>
                <a:ext cx="285574" cy="285853"/>
              </a:xfrm>
              <a:prstGeom prst="roundRect">
                <a:avLst/>
              </a:prstGeom>
              <a:solidFill>
                <a:srgbClr val="000099">
                  <a:alpha val="3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Aft>
                    <a:spcPts val="0"/>
                  </a:spcAft>
                  <a:defRPr/>
                </a:pPr>
                <a:endParaRPr kumimoji="0" lang="ko-KR" altLang="en-US" sz="18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8085823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9126</TotalTime>
  <Words>1118</Words>
  <Application>Microsoft Office PowerPoint</Application>
  <PresentationFormat>화면 슬라이드 쇼(4:3)</PresentationFormat>
  <Paragraphs>207</Paragraphs>
  <Slides>18</Slides>
  <Notes>18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18</vt:i4>
      </vt:variant>
    </vt:vector>
  </HeadingPairs>
  <TitlesOfParts>
    <vt:vector size="19" baseType="lpstr">
      <vt:lpstr>Office 테마</vt:lpstr>
      <vt:lpstr>Financial Stability and the BOK</vt:lpstr>
      <vt:lpstr>&lt;Contents&gt;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슬라이드 15</vt:lpstr>
      <vt:lpstr>슬라이드 16</vt:lpstr>
      <vt:lpstr>슬라이드 17</vt:lpstr>
    </vt:vector>
  </TitlesOfParts>
  <Company>bok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bok</dc:creator>
  <cp:lastModifiedBy>JongGu</cp:lastModifiedBy>
  <cp:revision>345</cp:revision>
  <cp:lastPrinted>2012-11-28T08:24:00Z</cp:lastPrinted>
  <dcterms:created xsi:type="dcterms:W3CDTF">2010-06-04T05:33:55Z</dcterms:created>
  <dcterms:modified xsi:type="dcterms:W3CDTF">2012-12-05T00:52:30Z</dcterms:modified>
</cp:coreProperties>
</file>